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</p:sldMasterIdLst>
  <p:notesMasterIdLst>
    <p:notesMasterId r:id="rId12"/>
  </p:notesMasterIdLst>
  <p:handoutMasterIdLst>
    <p:handoutMasterId r:id="rId13"/>
  </p:handoutMasterIdLst>
  <p:sldIdLst>
    <p:sldId id="272" r:id="rId2"/>
    <p:sldId id="270" r:id="rId3"/>
    <p:sldId id="271" r:id="rId4"/>
    <p:sldId id="264" r:id="rId5"/>
    <p:sldId id="277" r:id="rId6"/>
    <p:sldId id="278" r:id="rId7"/>
    <p:sldId id="280" r:id="rId8"/>
    <p:sldId id="286" r:id="rId9"/>
    <p:sldId id="287" r:id="rId10"/>
    <p:sldId id="288" r:id="rId11"/>
  </p:sldIdLst>
  <p:sldSz cx="7315200" cy="41148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365125" indent="920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730250" indent="18415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096963" indent="27463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462088" indent="36671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B0AD8A"/>
    <a:srgbClr val="494834"/>
    <a:srgbClr val="483225"/>
    <a:srgbClr val="81C9F0"/>
    <a:srgbClr val="000000"/>
    <a:srgbClr val="DDDDDD"/>
    <a:srgbClr val="EAEAEA"/>
    <a:srgbClr val="C127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0" autoAdjust="0"/>
    <p:restoredTop sz="69643" autoAdjust="0"/>
  </p:normalViewPr>
  <p:slideViewPr>
    <p:cSldViewPr>
      <p:cViewPr>
        <p:scale>
          <a:sx n="100" d="100"/>
          <a:sy n="100" d="100"/>
        </p:scale>
        <p:origin x="-2464" y="-416"/>
      </p:cViewPr>
      <p:guideLst>
        <p:guide orient="horz" pos="1296"/>
        <p:guide pos="230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-1908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5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5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6F02BA5-4795-994B-81D0-FA94910C4C1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126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120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0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06F8D69-B00F-F44E-9B61-4DC184CA17F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96680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pitchFamily="-108" charset="0"/>
        <a:ea typeface="ＭＳ Ｐゴシック" pitchFamily="-108" charset="-128"/>
        <a:cs typeface="ＭＳ Ｐゴシック" pitchFamily="-108" charset="-128"/>
      </a:defRPr>
    </a:lvl1pPr>
    <a:lvl2pPr marL="365125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pitchFamily="-108" charset="0"/>
        <a:ea typeface="ＭＳ Ｐゴシック" pitchFamily="-108" charset="-128"/>
        <a:cs typeface="+mn-cs"/>
      </a:defRPr>
    </a:lvl2pPr>
    <a:lvl3pPr marL="730250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pitchFamily="-108" charset="0"/>
        <a:ea typeface="ＭＳ Ｐゴシック" pitchFamily="-108" charset="-128"/>
        <a:cs typeface="+mn-cs"/>
      </a:defRPr>
    </a:lvl3pPr>
    <a:lvl4pPr marL="1096963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pitchFamily="-108" charset="0"/>
        <a:ea typeface="ＭＳ Ｐゴシック" pitchFamily="-108" charset="-128"/>
        <a:cs typeface="+mn-cs"/>
      </a:defRPr>
    </a:lvl4pPr>
    <a:lvl5pPr marL="1462088" algn="l" rtl="0" eaLnBrk="0" fontAlgn="base" hangingPunct="0">
      <a:spcBef>
        <a:spcPct val="30000"/>
      </a:spcBef>
      <a:spcAft>
        <a:spcPct val="0"/>
      </a:spcAft>
      <a:defRPr sz="1000" kern="1200">
        <a:solidFill>
          <a:schemeClr val="tx1"/>
        </a:solidFill>
        <a:latin typeface="Arial" pitchFamily="-108" charset="0"/>
        <a:ea typeface="ＭＳ Ｐゴシック" pitchFamily="-108" charset="-128"/>
        <a:cs typeface="+mn-cs"/>
      </a:defRPr>
    </a:lvl5pPr>
    <a:lvl6pPr marL="1828800" algn="l" defTabSz="36576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194560" algn="l" defTabSz="36576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560320" algn="l" defTabSz="36576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2926080" algn="l" defTabSz="365760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0E6BAF3E-ACA0-BC47-9973-35E894746267}" type="slidenum">
              <a:rPr lang="en-US"/>
              <a:pPr eaLnBrk="1" hangingPunct="1"/>
              <a:t>1</a:t>
            </a:fld>
            <a:endParaRPr lang="en-US"/>
          </a:p>
        </p:txBody>
      </p:sp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54006BF-5AAA-BA40-916A-BA236154628C}" type="slidenum">
              <a:rPr lang="en-US"/>
              <a:pPr eaLnBrk="1" hangingPunct="1"/>
              <a:t>10</a:t>
            </a:fld>
            <a:endParaRPr lang="en-US"/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54006BF-5AAA-BA40-916A-BA236154628C}" type="slidenum">
              <a:rPr lang="en-US"/>
              <a:pPr eaLnBrk="1" hangingPunct="1"/>
              <a:t>2</a:t>
            </a:fld>
            <a:endParaRPr lang="en-US"/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54006BF-5AAA-BA40-916A-BA236154628C}" type="slidenum">
              <a:rPr lang="en-US"/>
              <a:pPr eaLnBrk="1" hangingPunct="1"/>
              <a:t>3</a:t>
            </a:fld>
            <a:endParaRPr lang="en-US"/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0E6BAF3E-ACA0-BC47-9973-35E894746267}" type="slidenum">
              <a:rPr lang="en-US"/>
              <a:pPr eaLnBrk="1" hangingPunct="1"/>
              <a:t>4</a:t>
            </a:fld>
            <a:endParaRPr lang="en-US"/>
          </a:p>
        </p:txBody>
      </p:sp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54006BF-5AAA-BA40-916A-BA236154628C}" type="slidenum">
              <a:rPr lang="en-US"/>
              <a:pPr eaLnBrk="1" hangingPunct="1"/>
              <a:t>5</a:t>
            </a:fld>
            <a:endParaRPr lang="en-US"/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54006BF-5AAA-BA40-916A-BA236154628C}" type="slidenum">
              <a:rPr lang="en-US"/>
              <a:pPr eaLnBrk="1" hangingPunct="1"/>
              <a:t>6</a:t>
            </a:fld>
            <a:endParaRPr lang="en-US"/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FMX 2012: Stephan</a:t>
            </a:r>
            <a:r>
              <a:rPr lang="en-US" baseline="0" dirty="0" smtClean="0">
                <a:latin typeface="Arial" charset="0"/>
                <a:ea typeface="ＭＳ Ｐゴシック" charset="0"/>
                <a:cs typeface="ＭＳ Ｐゴシック" charset="0"/>
              </a:rPr>
              <a:t> Steinbach, </a:t>
            </a:r>
            <a:r>
              <a:rPr lang="en-US" baseline="0" dirty="0" err="1" smtClean="0">
                <a:latin typeface="Arial" charset="0"/>
                <a:ea typeface="ＭＳ Ｐゴシック" charset="0"/>
                <a:cs typeface="ＭＳ Ｐゴシック" charset="0"/>
              </a:rPr>
              <a:t>Lucasfilm</a:t>
            </a:r>
            <a:r>
              <a:rPr lang="en-US" baseline="0" dirty="0" smtClean="0">
                <a:latin typeface="Arial" charset="0"/>
                <a:ea typeface="ＭＳ Ｐゴシック" charset="0"/>
                <a:cs typeface="ＭＳ Ｐゴシック" charset="0"/>
              </a:rPr>
              <a:t>: 450 parameters! PBS greatly reduced this</a:t>
            </a:r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eaLnBrk="1" hangingPunct="1"/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SIGGRAPH 2010</a:t>
            </a:r>
            <a:r>
              <a:rPr lang="en-US" baseline="0" dirty="0" smtClean="0">
                <a:latin typeface="Arial" charset="0"/>
                <a:ea typeface="ＭＳ Ｐゴシック" charset="0"/>
                <a:cs typeface="ＭＳ Ｐゴシック" charset="0"/>
              </a:rPr>
              <a:t>: Muscle system for Avatar had to scale to 1000s of </a:t>
            </a:r>
            <a:r>
              <a:rPr lang="en-US" baseline="0" dirty="0" err="1" smtClean="0">
                <a:latin typeface="Arial" charset="0"/>
                <a:ea typeface="ＭＳ Ｐゴシック" charset="0"/>
                <a:cs typeface="ＭＳ Ｐゴシック" charset="0"/>
              </a:rPr>
              <a:t>Navi</a:t>
            </a:r>
            <a:r>
              <a:rPr lang="en-US" baseline="0" dirty="0" smtClean="0">
                <a:latin typeface="Arial" charset="0"/>
                <a:ea typeface="ＭＳ Ｐゴシック" charset="0"/>
                <a:cs typeface="ＭＳ Ｐゴシック" charset="0"/>
              </a:rPr>
              <a:t>. Physics system allowed</a:t>
            </a:r>
          </a:p>
          <a:p>
            <a:pPr eaLnBrk="1" hangingPunct="1"/>
            <a:r>
              <a:rPr lang="en-US" baseline="0" dirty="0" smtClean="0">
                <a:latin typeface="Arial" charset="0"/>
                <a:ea typeface="ＭＳ Ｐゴシック" charset="0"/>
                <a:cs typeface="ＭＳ Ｐゴシック" charset="0"/>
              </a:rPr>
              <a:t>artists to focus more on polish</a:t>
            </a:r>
          </a:p>
          <a:p>
            <a:pPr eaLnBrk="1" hangingPunct="1"/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eaLnBrk="1" hangingPunct="1"/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54006BF-5AAA-BA40-916A-BA236154628C}" type="slidenum">
              <a:rPr lang="en-US"/>
              <a:pPr eaLnBrk="1" hangingPunct="1"/>
              <a:t>7</a:t>
            </a:fld>
            <a:endParaRPr lang="en-US"/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54006BF-5AAA-BA40-916A-BA236154628C}" type="slidenum">
              <a:rPr lang="en-US"/>
              <a:pPr eaLnBrk="1" hangingPunct="1"/>
              <a:t>8</a:t>
            </a:fld>
            <a:endParaRPr lang="en-US"/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No magic specular</a:t>
            </a:r>
            <a:r>
              <a:rPr lang="en-US" baseline="0" dirty="0" smtClean="0">
                <a:latin typeface="Arial" charset="0"/>
                <a:ea typeface="ＭＳ Ｐゴシック" charset="0"/>
                <a:cs typeface="ＭＳ Ｐゴシック" charset="0"/>
              </a:rPr>
              <a:t> boost factor that goes above 1</a:t>
            </a:r>
          </a:p>
          <a:p>
            <a:pPr eaLnBrk="1" hangingPunct="1"/>
            <a:r>
              <a:rPr lang="en-US" baseline="0" dirty="0" smtClean="0">
                <a:latin typeface="Arial" charset="0"/>
                <a:ea typeface="ＭＳ Ｐゴシック" charset="0"/>
                <a:cs typeface="ＭＳ Ｐゴシック" charset="0"/>
              </a:rPr>
              <a:t>Artists don’t have to tweak the lighting, or lighters don’t have to tweak the materials</a:t>
            </a:r>
          </a:p>
          <a:p>
            <a:pPr eaLnBrk="1" hangingPunct="1"/>
            <a:endParaRPr lang="en-US" baseline="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baseline="0" dirty="0" smtClean="0">
                <a:latin typeface="Arial" charset="0"/>
                <a:ea typeface="ＭＳ Ｐゴシック" charset="0"/>
                <a:cs typeface="ＭＳ Ｐゴシック" charset="0"/>
              </a:rPr>
              <a:t>Another example is specular reflectance.</a:t>
            </a:r>
          </a:p>
          <a:p>
            <a:pPr eaLnBrk="1" hangingPunct="1"/>
            <a:r>
              <a:rPr lang="en-US" baseline="0" dirty="0" smtClean="0">
                <a:latin typeface="Arial" charset="0"/>
                <a:ea typeface="ＭＳ Ｐゴシック" charset="0"/>
                <a:cs typeface="ＭＳ Ｐゴシック" charset="0"/>
              </a:rPr>
              <a:t>Incident reflectance for many materials is </a:t>
            </a:r>
            <a:r>
              <a:rPr lang="en-US" baseline="0" dirty="0" err="1" smtClean="0">
                <a:latin typeface="Arial" charset="0"/>
                <a:ea typeface="ＭＳ Ｐゴシック" charset="0"/>
                <a:cs typeface="ＭＳ Ｐゴシック" charset="0"/>
              </a:rPr>
              <a:t>unintuitively</a:t>
            </a:r>
            <a:r>
              <a:rPr lang="en-US" baseline="0" dirty="0" smtClean="0">
                <a:latin typeface="Arial" charset="0"/>
                <a:ea typeface="ＭＳ Ｐゴシック" charset="0"/>
                <a:cs typeface="ＭＳ Ｐゴシック" charset="0"/>
              </a:rPr>
              <a:t> low (0.02-0.08)</a:t>
            </a:r>
          </a:p>
          <a:p>
            <a:pPr eaLnBrk="1" hangingPunct="1"/>
            <a:r>
              <a:rPr lang="en-US" baseline="0" dirty="0" smtClean="0">
                <a:latin typeface="Arial" charset="0"/>
                <a:ea typeface="ＭＳ Ｐゴシック" charset="0"/>
                <a:cs typeface="ＭＳ Ｐゴシック" charset="0"/>
              </a:rPr>
              <a:t>Providing artists with a remapped range or presets avoids tweaking the wrong setting.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54006BF-5AAA-BA40-916A-BA236154628C}" type="slidenum">
              <a:rPr lang="en-US"/>
              <a:pPr eaLnBrk="1" hangingPunct="1"/>
              <a:t>9</a:t>
            </a:fld>
            <a:endParaRPr lang="en-US"/>
          </a:p>
        </p:txBody>
      </p:sp>
      <p:sp>
        <p:nvSpPr>
          <p:cNvPr id="10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file://localhost/Volumes/eGo/S2012/PowerPoint:Keynote/S2012%20PPT:KEY/PP_Files/PP_03_Footer.jpg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file://localhost/Volumes/eGo/S2012/PowerPoint:Keynote/S2012%20PPT:KEY/PP_Files/PP_04_Header.jpg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file://localhost/Volumes/eGo/S2012/PowerPoint:Keynote/S2012%20PPT:KEY/PP_Files/PP_04_Header.jpg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P_03_Footer.jpg" descr="/Volumes/eGo/S2012/PowerPoint:Keynote/S2012 PPT:KEY/PP_Files/PP_03_Footer.jpg"/>
          <p:cNvPicPr>
            <a:picLocks noChangeAspect="1"/>
          </p:cNvPicPr>
          <p:nvPr userDrawn="1"/>
        </p:nvPicPr>
        <p:blipFill>
          <a:blip r:embed="rId2" r:link="rId3"/>
          <a:stretch>
            <a:fillRect/>
          </a:stretch>
        </p:blipFill>
        <p:spPr>
          <a:xfrm>
            <a:off x="0" y="3429000"/>
            <a:ext cx="7315200" cy="582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65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P_04_Header.jpg" descr="/Volumes/eGo/S2012/PowerPoint:Keynote/S2012 PPT:KEY/PP_Files/PP_04_Header.jpg"/>
          <p:cNvPicPr>
            <a:picLocks noChangeAspect="1"/>
          </p:cNvPicPr>
          <p:nvPr userDrawn="1"/>
        </p:nvPicPr>
        <p:blipFill>
          <a:blip r:embed="rId2" r:link="rId3"/>
          <a:stretch>
            <a:fillRect/>
          </a:stretch>
        </p:blipFill>
        <p:spPr>
          <a:xfrm>
            <a:off x="0" y="0"/>
            <a:ext cx="7315200" cy="582930"/>
          </a:xfrm>
          <a:prstGeom prst="rect">
            <a:avLst/>
          </a:prstGeom>
        </p:spPr>
      </p:pic>
      <p:sp>
        <p:nvSpPr>
          <p:cNvPr id="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79400" y="762000"/>
            <a:ext cx="6807200" cy="3124200"/>
          </a:xfrm>
          <a:prstGeom prst="rect">
            <a:avLst/>
          </a:prstGeom>
        </p:spPr>
        <p:txBody>
          <a:bodyPr/>
          <a:lstStyle/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r>
              <a:rPr lang="en-US" sz="2000" dirty="0" smtClean="0">
                <a:solidFill>
                  <a:schemeClr val="tx1"/>
                </a:solidFill>
                <a:effectLst/>
                <a:ea typeface="ＭＳ Ｐゴシック" pitchFamily="-112" charset="-128"/>
              </a:rPr>
              <a:t>This subtitle is 20 points </a:t>
            </a: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r>
              <a:rPr lang="en-US" sz="2000" dirty="0" smtClean="0">
                <a:solidFill>
                  <a:schemeClr val="tx1"/>
                </a:solidFill>
                <a:effectLst/>
                <a:ea typeface="ＭＳ Ｐゴシック" pitchFamily="-112" charset="-128"/>
              </a:rPr>
              <a:t>Bullets are blue</a:t>
            </a: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r>
              <a:rPr lang="en-US" sz="2000" dirty="0" smtClean="0">
                <a:solidFill>
                  <a:schemeClr val="tx1"/>
                </a:solidFill>
                <a:effectLst/>
                <a:ea typeface="ＭＳ Ｐゴシック" pitchFamily="-112" charset="-128"/>
              </a:rPr>
              <a:t>They have 110% line spacing, 2 points before &amp; after</a:t>
            </a: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r>
              <a:rPr lang="en-US" sz="2000" dirty="0" smtClean="0">
                <a:solidFill>
                  <a:schemeClr val="tx1"/>
                </a:solidFill>
                <a:effectLst/>
                <a:ea typeface="ＭＳ Ｐゴシック" pitchFamily="-112" charset="-128"/>
              </a:rPr>
              <a:t>Longer bullets in the form of a paragraph are harder to read if there is insufficient line spacing. This is the maximum recommended number of lines per slide (seven).</a:t>
            </a:r>
          </a:p>
          <a:p>
            <a:pPr lvl="1" eaLnBrk="1" hangingPunct="1">
              <a:buClr>
                <a:schemeClr val="accent6"/>
              </a:buClr>
              <a:buFont typeface="Wingdings" pitchFamily="-112" charset="2"/>
              <a:buChar char="§"/>
              <a:defRPr/>
            </a:pPr>
            <a:r>
              <a:rPr lang="en-US" sz="1700" dirty="0" smtClean="0">
                <a:solidFill>
                  <a:schemeClr val="tx1"/>
                </a:solidFill>
                <a:effectLst/>
                <a:ea typeface="ＭＳ Ｐゴシック" pitchFamily="-112" charset="-128"/>
              </a:rPr>
              <a:t>Sub bullets look like this</a:t>
            </a:r>
            <a:endParaRPr lang="en-US" sz="1800" dirty="0" smtClean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ea typeface="ＭＳ Ｐゴシック" pitchFamily="-11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01433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0"/>
            <a:ext cx="7315200" cy="4114800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P_04_Header.jpg" descr="/Volumes/eGo/S2012/PowerPoint:Keynote/S2012 PPT:KEY/PP_Files/PP_04_Header.jpg"/>
          <p:cNvPicPr>
            <a:picLocks noChangeAspect="1"/>
          </p:cNvPicPr>
          <p:nvPr userDrawn="1"/>
        </p:nvPicPr>
        <p:blipFill>
          <a:blip r:embed="rId2" r:link="rId3"/>
          <a:stretch>
            <a:fillRect/>
          </a:stretch>
        </p:blipFill>
        <p:spPr>
          <a:xfrm>
            <a:off x="0" y="0"/>
            <a:ext cx="7315200" cy="582930"/>
          </a:xfrm>
          <a:prstGeom prst="rect">
            <a:avLst/>
          </a:prstGeom>
        </p:spPr>
      </p:pic>
      <p:sp>
        <p:nvSpPr>
          <p:cNvPr id="12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244475" y="745181"/>
            <a:ext cx="3303588" cy="3065462"/>
          </a:xfrm>
          <a:prstGeom prst="rect">
            <a:avLst/>
          </a:prstGeom>
        </p:spPr>
        <p:txBody>
          <a:bodyPr>
            <a:normAutofit/>
          </a:bodyPr>
          <a:lstStyle/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charset="0"/>
              <a:buChar char="§"/>
            </a:pPr>
            <a:r>
              <a:rPr lang="en-US" sz="2100" dirty="0">
                <a:solidFill>
                  <a:schemeClr val="tx1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rPr>
              <a:t>This subtitle is 21 points </a:t>
            </a: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charset="0"/>
              <a:buChar char="§"/>
            </a:pPr>
            <a:r>
              <a:rPr lang="en-US" sz="2100" dirty="0">
                <a:solidFill>
                  <a:schemeClr val="tx1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rPr>
              <a:t>Bullets are </a:t>
            </a:r>
            <a:r>
              <a:rPr lang="en-US" sz="2100" dirty="0" smtClean="0">
                <a:solidFill>
                  <a:schemeClr val="tx1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rPr>
              <a:t>blue</a:t>
            </a:r>
            <a:endParaRPr lang="en-US" sz="21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charset="0"/>
              <a:buChar char="§"/>
            </a:pPr>
            <a:r>
              <a:rPr lang="en-US" sz="2100" dirty="0">
                <a:solidFill>
                  <a:schemeClr val="tx1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rPr>
              <a:t>They have 110% line spacing, 2 points before &amp; after</a:t>
            </a: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charset="0"/>
              <a:buChar char="§"/>
            </a:pPr>
            <a:r>
              <a:rPr lang="en-US" sz="2100" dirty="0">
                <a:solidFill>
                  <a:schemeClr val="tx1"/>
                </a:solidFill>
                <a:effectLst/>
                <a:latin typeface="Arial" charset="0"/>
                <a:ea typeface="ＭＳ Ｐゴシック" charset="0"/>
                <a:cs typeface="ＭＳ Ｐゴシック" charset="0"/>
              </a:rPr>
              <a:t>This slide is designed for text on the left and graphic on the right</a:t>
            </a:r>
          </a:p>
        </p:txBody>
      </p:sp>
      <p:sp>
        <p:nvSpPr>
          <p:cNvPr id="13" name="Rectangle 4"/>
          <p:cNvSpPr>
            <a:spLocks noGrp="1" noChangeArrowheads="1"/>
          </p:cNvSpPr>
          <p:nvPr>
            <p:ph sz="half" idx="4294967295"/>
          </p:nvPr>
        </p:nvSpPr>
        <p:spPr>
          <a:xfrm>
            <a:off x="3803650" y="762644"/>
            <a:ext cx="3305175" cy="3041650"/>
          </a:xfrm>
          <a:prstGeom prst="rect">
            <a:avLst/>
          </a:prstGeom>
        </p:spPr>
        <p:txBody>
          <a:bodyPr/>
          <a:lstStyle/>
          <a:p>
            <a:pPr eaLnBrk="1" hangingPunct="1">
              <a:buFontTx/>
              <a:buNone/>
              <a:defRPr/>
            </a:pPr>
            <a:endParaRPr lang="en-US" sz="2200" dirty="0" smtClean="0">
              <a:effectLst>
                <a:outerShdw blurRad="38100" dist="38100" dir="2700000" algn="tl">
                  <a:srgbClr val="C0C0C0"/>
                </a:outerShdw>
              </a:effectLst>
              <a:ea typeface="ＭＳ Ｐゴシック" pitchFamily="-11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55369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image" Target="../media/image1.jpeg"/><Relationship Id="rId6" Type="http://schemas.openxmlformats.org/officeDocument/2006/relationships/image" Target="file://localhost/Volumes/eGo/S2012/PowerPoint:Keynote/S2012%20PPT:KEY/PP_Files/PP_04_Header.jpg" TargetMode="Externa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P_04_Header.jpg" descr="/Volumes/eGo/S2012/PowerPoint:Keynote/S2012 PPT:KEY/PP_Files/PP_04_Header.jpg"/>
          <p:cNvPicPr>
            <a:picLocks noChangeAspect="1"/>
          </p:cNvPicPr>
          <p:nvPr userDrawn="1"/>
        </p:nvPicPr>
        <p:blipFill>
          <a:blip r:embed="rId5" r:link="rId6"/>
          <a:stretch>
            <a:fillRect/>
          </a:stretch>
        </p:blipFill>
        <p:spPr>
          <a:xfrm>
            <a:off x="0" y="0"/>
            <a:ext cx="7315200" cy="582930"/>
          </a:xfrm>
          <a:prstGeom prst="rect">
            <a:avLst/>
          </a:prstGeom>
        </p:spPr>
      </p:pic>
      <p:sp>
        <p:nvSpPr>
          <p:cNvPr id="3" name="Text Box 10"/>
          <p:cNvSpPr txBox="1">
            <a:spLocks noChangeArrowheads="1"/>
          </p:cNvSpPr>
          <p:nvPr userDrawn="1"/>
        </p:nvSpPr>
        <p:spPr bwMode="auto">
          <a:xfrm>
            <a:off x="295275" y="227957"/>
            <a:ext cx="6345238" cy="381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3152" tIns="36576" rIns="73152" bIns="36576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000" b="1" dirty="0"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4">
                      <a:alpha val="43000"/>
                    </a:schemeClr>
                  </a:outerShdw>
                </a:effectLst>
                <a:latin typeface="Arial Bold" charset="0"/>
              </a:rPr>
              <a:t>Edit this text to create a Heading</a:t>
            </a:r>
          </a:p>
        </p:txBody>
      </p:sp>
      <p:sp>
        <p:nvSpPr>
          <p:cNvPr id="4" name="Rectangle 3"/>
          <p:cNvSpPr txBox="1">
            <a:spLocks noChangeArrowheads="1"/>
          </p:cNvSpPr>
          <p:nvPr userDrawn="1"/>
        </p:nvSpPr>
        <p:spPr>
          <a:xfrm>
            <a:off x="279400" y="762000"/>
            <a:ext cx="6807200" cy="3124200"/>
          </a:xfrm>
          <a:prstGeom prst="rect">
            <a:avLst/>
          </a:prstGeom>
        </p:spPr>
        <p:txBody>
          <a:bodyPr/>
          <a:lstStyle>
            <a:lvl1pPr marL="273050" indent="-273050" algn="l" rtl="0" eaLnBrk="0" fontAlgn="base" hangingPunct="0">
              <a:lnSpc>
                <a:spcPct val="110000"/>
              </a:lnSpc>
              <a:spcBef>
                <a:spcPts val="475"/>
              </a:spcBef>
              <a:spcAft>
                <a:spcPts val="475"/>
              </a:spcAft>
              <a:buClr>
                <a:schemeClr val="accent6"/>
              </a:buClr>
              <a:buSzPct val="110000"/>
              <a:buChar char="•"/>
              <a:defRPr sz="2500">
                <a:solidFill>
                  <a:schemeClr val="tx1"/>
                </a:solidFill>
                <a:effectLst/>
                <a:latin typeface="+mn-lt"/>
                <a:ea typeface="ＭＳ Ｐゴシック" pitchFamily="-108" charset="-128"/>
                <a:cs typeface="ＭＳ Ｐゴシック" pitchFamily="-108" charset="-128"/>
              </a:defRPr>
            </a:lvl1pPr>
            <a:lvl2pPr marL="593725" indent="-228600" algn="l" rtl="0" eaLnBrk="0" fontAlgn="base" hangingPunct="0">
              <a:lnSpc>
                <a:spcPct val="110000"/>
              </a:lnSpc>
              <a:spcBef>
                <a:spcPts val="475"/>
              </a:spcBef>
              <a:spcAft>
                <a:spcPts val="475"/>
              </a:spcAft>
              <a:buClr>
                <a:schemeClr val="accent6"/>
              </a:buClr>
              <a:buSzPct val="110000"/>
              <a:buFont typeface="Arial" charset="0"/>
              <a:buChar char="–"/>
              <a:defRPr sz="2100">
                <a:solidFill>
                  <a:schemeClr val="tx1"/>
                </a:solidFill>
                <a:effectLst/>
                <a:latin typeface="+mn-lt"/>
                <a:ea typeface="ＭＳ Ｐゴシック" pitchFamily="-108" charset="-128"/>
              </a:defRPr>
            </a:lvl2pPr>
            <a:lvl3pPr marL="914400" indent="-182563" algn="l" rtl="0" eaLnBrk="0" fontAlgn="base" hangingPunct="0">
              <a:lnSpc>
                <a:spcPct val="110000"/>
              </a:lnSpc>
              <a:spcBef>
                <a:spcPts val="475"/>
              </a:spcBef>
              <a:spcAft>
                <a:spcPts val="475"/>
              </a:spcAft>
              <a:buClr>
                <a:schemeClr val="accent6"/>
              </a:buClr>
              <a:buSzPct val="110000"/>
              <a:buChar char="•"/>
              <a:defRPr sz="1700">
                <a:solidFill>
                  <a:schemeClr val="tx1"/>
                </a:solidFill>
                <a:effectLst/>
                <a:latin typeface="+mn-lt"/>
                <a:ea typeface="ＭＳ Ｐゴシック" pitchFamily="-108" charset="-128"/>
              </a:defRPr>
            </a:lvl3pPr>
            <a:lvl4pPr marL="1279525" indent="-182563" algn="l" rtl="0" eaLnBrk="0" fontAlgn="base" hangingPunct="0">
              <a:lnSpc>
                <a:spcPct val="110000"/>
              </a:lnSpc>
              <a:spcBef>
                <a:spcPts val="475"/>
              </a:spcBef>
              <a:spcAft>
                <a:spcPts val="475"/>
              </a:spcAft>
              <a:buClr>
                <a:schemeClr val="accent6"/>
              </a:buClr>
              <a:buSzPct val="110000"/>
              <a:buFont typeface="Arial" charset="0"/>
              <a:buChar char="–"/>
              <a:defRPr sz="1600">
                <a:solidFill>
                  <a:schemeClr val="tx1"/>
                </a:solidFill>
                <a:effectLst/>
                <a:latin typeface="+mn-lt"/>
                <a:ea typeface="ＭＳ Ｐゴシック" pitchFamily="-108" charset="-128"/>
              </a:defRPr>
            </a:lvl4pPr>
            <a:lvl5pPr marL="1644650" indent="-182563" algn="l" rtl="0" eaLnBrk="0" fontAlgn="base" hangingPunct="0">
              <a:lnSpc>
                <a:spcPct val="110000"/>
              </a:lnSpc>
              <a:spcBef>
                <a:spcPts val="475"/>
              </a:spcBef>
              <a:spcAft>
                <a:spcPts val="475"/>
              </a:spcAft>
              <a:buClr>
                <a:schemeClr val="accent6"/>
              </a:buClr>
              <a:buSzPct val="110000"/>
              <a:buFont typeface="Arial" charset="0"/>
              <a:buChar char="›"/>
              <a:defRPr sz="1600">
                <a:solidFill>
                  <a:schemeClr val="tx1"/>
                </a:solidFill>
                <a:effectLst/>
                <a:latin typeface="+mn-lt"/>
                <a:ea typeface="ＭＳ Ｐゴシック" pitchFamily="-108" charset="-128"/>
              </a:defRPr>
            </a:lvl5pPr>
            <a:lvl6pPr marL="2011680" indent="-182880" algn="l" rtl="0" fontAlgn="base">
              <a:lnSpc>
                <a:spcPct val="110000"/>
              </a:lnSpc>
              <a:spcBef>
                <a:spcPts val="480"/>
              </a:spcBef>
              <a:spcAft>
                <a:spcPts val="480"/>
              </a:spcAft>
              <a:buClr>
                <a:schemeClr val="accent2"/>
              </a:buClr>
              <a:buSzPct val="110000"/>
              <a:buFont typeface="Arial" pitchFamily="-108" charset="0"/>
              <a:buChar char="›"/>
              <a:defRPr sz="1600">
                <a:solidFill>
                  <a:schemeClr val="tx2"/>
                </a:solidFill>
                <a:latin typeface="+mn-lt"/>
                <a:ea typeface="ＭＳ Ｐゴシック" pitchFamily="-108" charset="-128"/>
              </a:defRPr>
            </a:lvl6pPr>
            <a:lvl7pPr marL="2377440" indent="-182880" algn="l" rtl="0" fontAlgn="base">
              <a:lnSpc>
                <a:spcPct val="110000"/>
              </a:lnSpc>
              <a:spcBef>
                <a:spcPts val="480"/>
              </a:spcBef>
              <a:spcAft>
                <a:spcPts val="480"/>
              </a:spcAft>
              <a:buClr>
                <a:schemeClr val="accent2"/>
              </a:buClr>
              <a:buSzPct val="110000"/>
              <a:buFont typeface="Arial" pitchFamily="-108" charset="0"/>
              <a:buChar char="›"/>
              <a:defRPr sz="1600">
                <a:solidFill>
                  <a:schemeClr val="tx2"/>
                </a:solidFill>
                <a:latin typeface="+mn-lt"/>
                <a:ea typeface="ＭＳ Ｐゴシック" pitchFamily="-108" charset="-128"/>
              </a:defRPr>
            </a:lvl7pPr>
            <a:lvl8pPr marL="2743200" indent="-182880" algn="l" rtl="0" fontAlgn="base">
              <a:lnSpc>
                <a:spcPct val="110000"/>
              </a:lnSpc>
              <a:spcBef>
                <a:spcPts val="480"/>
              </a:spcBef>
              <a:spcAft>
                <a:spcPts val="480"/>
              </a:spcAft>
              <a:buClr>
                <a:schemeClr val="accent2"/>
              </a:buClr>
              <a:buSzPct val="110000"/>
              <a:buFont typeface="Arial" pitchFamily="-108" charset="0"/>
              <a:buChar char="›"/>
              <a:defRPr sz="1600">
                <a:solidFill>
                  <a:schemeClr val="tx2"/>
                </a:solidFill>
                <a:latin typeface="+mn-lt"/>
                <a:ea typeface="ＭＳ Ｐゴシック" pitchFamily="-108" charset="-128"/>
              </a:defRPr>
            </a:lvl8pPr>
            <a:lvl9pPr marL="3108960" indent="-182880" algn="l" rtl="0" fontAlgn="base">
              <a:lnSpc>
                <a:spcPct val="110000"/>
              </a:lnSpc>
              <a:spcBef>
                <a:spcPts val="480"/>
              </a:spcBef>
              <a:spcAft>
                <a:spcPts val="480"/>
              </a:spcAft>
              <a:buClr>
                <a:schemeClr val="accent2"/>
              </a:buClr>
              <a:buSzPct val="110000"/>
              <a:buFont typeface="Arial" pitchFamily="-108" charset="0"/>
              <a:buChar char="›"/>
              <a:defRPr sz="1600">
                <a:solidFill>
                  <a:schemeClr val="tx2"/>
                </a:solidFill>
                <a:latin typeface="+mn-lt"/>
                <a:ea typeface="ＭＳ Ｐゴシック" pitchFamily="-108" charset="-128"/>
              </a:defRPr>
            </a:lvl9pPr>
          </a:lstStyle>
          <a:p>
            <a:pPr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2000" smtClean="0">
                <a:ea typeface="ＭＳ Ｐゴシック" pitchFamily="-112" charset="-128"/>
              </a:rPr>
              <a:t>This subtitle is 20 points </a:t>
            </a: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2000" smtClean="0">
                <a:ea typeface="ＭＳ Ｐゴシック" pitchFamily="-112" charset="-128"/>
              </a:rPr>
              <a:t>Bullets are blue</a:t>
            </a: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2000" smtClean="0">
                <a:ea typeface="ＭＳ Ｐゴシック" pitchFamily="-112" charset="-128"/>
              </a:rPr>
              <a:t>They have 110% line spacing, 2 points before &amp; after</a:t>
            </a: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2000" smtClean="0">
                <a:ea typeface="ＭＳ Ｐゴシック" pitchFamily="-112" charset="-128"/>
              </a:rPr>
              <a:t>Longer bullets in the form of a paragraph are harder to read if there is insufficient line spacing. This is the maximum recommended number of lines per slide (seven).</a:t>
            </a:r>
          </a:p>
          <a:p>
            <a:pPr lvl="1" eaLnBrk="1" hangingPunct="1">
              <a:buFont typeface="Wingdings" pitchFamily="-112" charset="2"/>
              <a:buChar char="§"/>
              <a:defRPr/>
            </a:pPr>
            <a:r>
              <a:rPr lang="en-US" sz="1700" smtClean="0">
                <a:ea typeface="ＭＳ Ｐゴシック" pitchFamily="-112" charset="-128"/>
              </a:rPr>
              <a:t>Sub bullets look like this</a:t>
            </a:r>
            <a:endParaRPr lang="en-US" sz="1800" dirty="0" smtClean="0">
              <a:effectLst>
                <a:outerShdw blurRad="38100" dist="38100" dir="2700000" algn="tl">
                  <a:srgbClr val="C0C0C0"/>
                </a:outerShdw>
              </a:effectLst>
              <a:ea typeface="ＭＳ Ｐゴシック" pitchFamily="-112" charset="-128"/>
            </a:endParaRP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bg2"/>
          </a:solidFill>
          <a:effectLst/>
          <a:latin typeface="+mj-lt"/>
          <a:ea typeface="ＭＳ Ｐゴシック" pitchFamily="-108" charset="-128"/>
          <a:cs typeface="ＭＳ Ｐゴシック" pitchFamily="-108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363636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363636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363636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363636"/>
          </a:solidFill>
          <a:latin typeface="Arial" pitchFamily="-108" charset="0"/>
          <a:ea typeface="ＭＳ Ｐゴシック" pitchFamily="-108" charset="-128"/>
          <a:cs typeface="ＭＳ Ｐゴシック" pitchFamily="-108" charset="-128"/>
        </a:defRPr>
      </a:lvl5pPr>
      <a:lvl6pPr marL="365760" algn="l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pitchFamily="-108" charset="0"/>
        </a:defRPr>
      </a:lvl6pPr>
      <a:lvl7pPr marL="731520" algn="l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pitchFamily="-108" charset="0"/>
        </a:defRPr>
      </a:lvl7pPr>
      <a:lvl8pPr marL="1097280" algn="l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pitchFamily="-108" charset="0"/>
        </a:defRPr>
      </a:lvl8pPr>
      <a:lvl9pPr marL="1463040" algn="l" rtl="0" fontAlgn="base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Arial" pitchFamily="-108" charset="0"/>
        </a:defRPr>
      </a:lvl9pPr>
    </p:titleStyle>
    <p:bodyStyle>
      <a:lvl1pPr marL="273050" indent="-273050" algn="l" rtl="0" eaLnBrk="0" fontAlgn="base" hangingPunct="0">
        <a:lnSpc>
          <a:spcPct val="110000"/>
        </a:lnSpc>
        <a:spcBef>
          <a:spcPts val="475"/>
        </a:spcBef>
        <a:spcAft>
          <a:spcPts val="475"/>
        </a:spcAft>
        <a:buClr>
          <a:schemeClr val="accent6"/>
        </a:buClr>
        <a:buSzPct val="110000"/>
        <a:buChar char="•"/>
        <a:defRPr sz="2500">
          <a:solidFill>
            <a:schemeClr val="tx1"/>
          </a:solidFill>
          <a:effectLst/>
          <a:latin typeface="+mn-lt"/>
          <a:ea typeface="ＭＳ Ｐゴシック" pitchFamily="-108" charset="-128"/>
          <a:cs typeface="ＭＳ Ｐゴシック" pitchFamily="-108" charset="-128"/>
        </a:defRPr>
      </a:lvl1pPr>
      <a:lvl2pPr marL="593725" indent="-228600" algn="l" rtl="0" eaLnBrk="0" fontAlgn="base" hangingPunct="0">
        <a:lnSpc>
          <a:spcPct val="110000"/>
        </a:lnSpc>
        <a:spcBef>
          <a:spcPts val="475"/>
        </a:spcBef>
        <a:spcAft>
          <a:spcPts val="475"/>
        </a:spcAft>
        <a:buClr>
          <a:schemeClr val="accent6"/>
        </a:buClr>
        <a:buSzPct val="110000"/>
        <a:buFont typeface="Arial" charset="0"/>
        <a:buChar char="–"/>
        <a:defRPr sz="2100">
          <a:solidFill>
            <a:schemeClr val="tx1"/>
          </a:solidFill>
          <a:effectLst/>
          <a:latin typeface="+mn-lt"/>
          <a:ea typeface="ＭＳ Ｐゴシック" pitchFamily="-108" charset="-128"/>
        </a:defRPr>
      </a:lvl2pPr>
      <a:lvl3pPr marL="914400" indent="-182563" algn="l" rtl="0" eaLnBrk="0" fontAlgn="base" hangingPunct="0">
        <a:lnSpc>
          <a:spcPct val="110000"/>
        </a:lnSpc>
        <a:spcBef>
          <a:spcPts val="475"/>
        </a:spcBef>
        <a:spcAft>
          <a:spcPts val="475"/>
        </a:spcAft>
        <a:buClr>
          <a:schemeClr val="accent6"/>
        </a:buClr>
        <a:buSzPct val="110000"/>
        <a:buChar char="•"/>
        <a:defRPr sz="1700">
          <a:solidFill>
            <a:schemeClr val="tx1"/>
          </a:solidFill>
          <a:effectLst/>
          <a:latin typeface="+mn-lt"/>
          <a:ea typeface="ＭＳ Ｐゴシック" pitchFamily="-108" charset="-128"/>
        </a:defRPr>
      </a:lvl3pPr>
      <a:lvl4pPr marL="1279525" indent="-182563" algn="l" rtl="0" eaLnBrk="0" fontAlgn="base" hangingPunct="0">
        <a:lnSpc>
          <a:spcPct val="110000"/>
        </a:lnSpc>
        <a:spcBef>
          <a:spcPts val="475"/>
        </a:spcBef>
        <a:spcAft>
          <a:spcPts val="475"/>
        </a:spcAft>
        <a:buClr>
          <a:schemeClr val="accent6"/>
        </a:buClr>
        <a:buSzPct val="110000"/>
        <a:buFont typeface="Arial" charset="0"/>
        <a:buChar char="–"/>
        <a:defRPr sz="1600">
          <a:solidFill>
            <a:schemeClr val="tx1"/>
          </a:solidFill>
          <a:effectLst/>
          <a:latin typeface="+mn-lt"/>
          <a:ea typeface="ＭＳ Ｐゴシック" pitchFamily="-108" charset="-128"/>
        </a:defRPr>
      </a:lvl4pPr>
      <a:lvl5pPr marL="1644650" indent="-182563" algn="l" rtl="0" eaLnBrk="0" fontAlgn="base" hangingPunct="0">
        <a:lnSpc>
          <a:spcPct val="110000"/>
        </a:lnSpc>
        <a:spcBef>
          <a:spcPts val="475"/>
        </a:spcBef>
        <a:spcAft>
          <a:spcPts val="475"/>
        </a:spcAft>
        <a:buClr>
          <a:schemeClr val="accent6"/>
        </a:buClr>
        <a:buSzPct val="110000"/>
        <a:buFont typeface="Arial" charset="0"/>
        <a:buChar char="›"/>
        <a:defRPr sz="1600">
          <a:solidFill>
            <a:schemeClr val="tx1"/>
          </a:solidFill>
          <a:effectLst/>
          <a:latin typeface="+mn-lt"/>
          <a:ea typeface="ＭＳ Ｐゴシック" pitchFamily="-108" charset="-128"/>
        </a:defRPr>
      </a:lvl5pPr>
      <a:lvl6pPr marL="2011680" indent="-182880" algn="l" rtl="0" fontAlgn="base">
        <a:lnSpc>
          <a:spcPct val="110000"/>
        </a:lnSpc>
        <a:spcBef>
          <a:spcPts val="480"/>
        </a:spcBef>
        <a:spcAft>
          <a:spcPts val="480"/>
        </a:spcAft>
        <a:buClr>
          <a:schemeClr val="accent2"/>
        </a:buClr>
        <a:buSzPct val="110000"/>
        <a:buFont typeface="Arial" pitchFamily="-108" charset="0"/>
        <a:buChar char="›"/>
        <a:defRPr sz="1600">
          <a:solidFill>
            <a:schemeClr val="tx2"/>
          </a:solidFill>
          <a:latin typeface="+mn-lt"/>
          <a:ea typeface="ＭＳ Ｐゴシック" pitchFamily="-108" charset="-128"/>
        </a:defRPr>
      </a:lvl6pPr>
      <a:lvl7pPr marL="2377440" indent="-182880" algn="l" rtl="0" fontAlgn="base">
        <a:lnSpc>
          <a:spcPct val="110000"/>
        </a:lnSpc>
        <a:spcBef>
          <a:spcPts val="480"/>
        </a:spcBef>
        <a:spcAft>
          <a:spcPts val="480"/>
        </a:spcAft>
        <a:buClr>
          <a:schemeClr val="accent2"/>
        </a:buClr>
        <a:buSzPct val="110000"/>
        <a:buFont typeface="Arial" pitchFamily="-108" charset="0"/>
        <a:buChar char="›"/>
        <a:defRPr sz="1600">
          <a:solidFill>
            <a:schemeClr val="tx2"/>
          </a:solidFill>
          <a:latin typeface="+mn-lt"/>
          <a:ea typeface="ＭＳ Ｐゴシック" pitchFamily="-108" charset="-128"/>
        </a:defRPr>
      </a:lvl7pPr>
      <a:lvl8pPr marL="2743200" indent="-182880" algn="l" rtl="0" fontAlgn="base">
        <a:lnSpc>
          <a:spcPct val="110000"/>
        </a:lnSpc>
        <a:spcBef>
          <a:spcPts val="480"/>
        </a:spcBef>
        <a:spcAft>
          <a:spcPts val="480"/>
        </a:spcAft>
        <a:buClr>
          <a:schemeClr val="accent2"/>
        </a:buClr>
        <a:buSzPct val="110000"/>
        <a:buFont typeface="Arial" pitchFamily="-108" charset="0"/>
        <a:buChar char="›"/>
        <a:defRPr sz="1600">
          <a:solidFill>
            <a:schemeClr val="tx2"/>
          </a:solidFill>
          <a:latin typeface="+mn-lt"/>
          <a:ea typeface="ＭＳ Ｐゴシック" pitchFamily="-108" charset="-128"/>
        </a:defRPr>
      </a:lvl8pPr>
      <a:lvl9pPr marL="3108960" indent="-182880" algn="l" rtl="0" fontAlgn="base">
        <a:lnSpc>
          <a:spcPct val="110000"/>
        </a:lnSpc>
        <a:spcBef>
          <a:spcPts val="480"/>
        </a:spcBef>
        <a:spcAft>
          <a:spcPts val="480"/>
        </a:spcAft>
        <a:buClr>
          <a:schemeClr val="accent2"/>
        </a:buClr>
        <a:buSzPct val="110000"/>
        <a:buFont typeface="Arial" pitchFamily="-108" charset="0"/>
        <a:buChar char="›"/>
        <a:defRPr sz="1600">
          <a:solidFill>
            <a:schemeClr val="tx2"/>
          </a:solidFill>
          <a:latin typeface="+mn-lt"/>
          <a:ea typeface="ＭＳ Ｐゴシック" pitchFamily="-108" charset="-128"/>
        </a:defRPr>
      </a:lvl9pPr>
    </p:bodyStyle>
    <p:otherStyle>
      <a:defPPr>
        <a:defRPr lang="en-US"/>
      </a:defPPr>
      <a:lvl1pPr marL="0" algn="l" defTabSz="36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36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36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36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36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36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36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36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36576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 Box 4"/>
          <p:cNvSpPr txBox="1">
            <a:spLocks noChangeArrowheads="1"/>
          </p:cNvSpPr>
          <p:nvPr/>
        </p:nvSpPr>
        <p:spPr bwMode="auto">
          <a:xfrm>
            <a:off x="457200" y="2209800"/>
            <a:ext cx="6345237" cy="14126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3152" tIns="36576" rIns="73152" bIns="36576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sz="2900" dirty="0" smtClean="0"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4">
                      <a:alpha val="43000"/>
                    </a:schemeClr>
                  </a:outerShdw>
                </a:effectLst>
                <a:latin typeface="Arial Bold" charset="0"/>
              </a:rPr>
              <a:t>Practical </a:t>
            </a:r>
            <a:r>
              <a:rPr lang="en-US" sz="2900" dirty="0" smtClean="0"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4">
                      <a:alpha val="43000"/>
                    </a:schemeClr>
                  </a:outerShdw>
                </a:effectLst>
                <a:latin typeface="Arial Bold" charset="0"/>
              </a:rPr>
              <a:t>Physically-Based Shading in Film and Game Production</a:t>
            </a:r>
            <a:endParaRPr lang="en-US" sz="2900" dirty="0">
              <a:solidFill>
                <a:schemeClr val="bg2"/>
              </a:solidFill>
              <a:effectLst>
                <a:outerShdw blurRad="50800" dist="38100" dir="2700000" algn="tl" rotWithShape="0">
                  <a:schemeClr val="accent4">
                    <a:alpha val="43000"/>
                  </a:schemeClr>
                </a:outerShdw>
              </a:effectLst>
              <a:latin typeface="Arial Bold" charset="0"/>
            </a:endParaRPr>
          </a:p>
        </p:txBody>
      </p:sp>
      <p:pic>
        <p:nvPicPr>
          <p:cNvPr id="2" name="Picture 1" descr="titl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304800"/>
            <a:ext cx="3115733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7129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Text Box 10"/>
          <p:cNvSpPr txBox="1">
            <a:spLocks noChangeArrowheads="1"/>
          </p:cNvSpPr>
          <p:nvPr/>
        </p:nvSpPr>
        <p:spPr bwMode="auto">
          <a:xfrm>
            <a:off x="295275" y="227957"/>
            <a:ext cx="6345238" cy="381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3152" tIns="36576" rIns="73152" bIns="36576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000" b="1" dirty="0" smtClean="0"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4">
                      <a:alpha val="43000"/>
                    </a:schemeClr>
                  </a:outerShdw>
                </a:effectLst>
                <a:latin typeface="Arial Bold" charset="0"/>
              </a:rPr>
              <a:t>It’s a Common Language</a:t>
            </a:r>
            <a:endParaRPr lang="en-US" sz="2000" b="1" dirty="0">
              <a:solidFill>
                <a:schemeClr val="bg2"/>
              </a:solidFill>
              <a:effectLst>
                <a:outerShdw blurRad="50800" dist="38100" dir="2700000" algn="tl" rotWithShape="0">
                  <a:schemeClr val="accent4">
                    <a:alpha val="43000"/>
                  </a:schemeClr>
                </a:outerShdw>
              </a:effectLst>
              <a:latin typeface="Arial Bold" charset="0"/>
            </a:endParaRPr>
          </a:p>
        </p:txBody>
      </p:sp>
      <p:sp>
        <p:nvSpPr>
          <p:cNvPr id="6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9400" y="762000"/>
            <a:ext cx="6807200" cy="3124200"/>
          </a:xfrm>
          <a:prstGeom prst="rect">
            <a:avLst/>
          </a:prstGeom>
        </p:spPr>
        <p:txBody>
          <a:bodyPr/>
          <a:lstStyle/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r>
              <a:rPr lang="en-US" sz="1800" dirty="0" smtClean="0">
                <a:solidFill>
                  <a:schemeClr val="tx1"/>
                </a:solidFill>
                <a:ea typeface="ＭＳ Ｐゴシック" pitchFamily="-112" charset="-128"/>
              </a:rPr>
              <a:t>Easier to breakdown production problems</a:t>
            </a:r>
          </a:p>
          <a:p>
            <a:pPr lvl="1"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1400" dirty="0" smtClean="0">
                <a:ea typeface="ＭＳ Ｐゴシック" pitchFamily="-112" charset="-128"/>
              </a:rPr>
              <a:t>“Why is my material too dark?”</a:t>
            </a:r>
          </a:p>
          <a:p>
            <a:pPr lvl="1"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1400" dirty="0" smtClean="0">
                <a:ea typeface="ＭＳ Ｐゴシック" pitchFamily="-112" charset="-128"/>
              </a:rPr>
              <a:t>Artists can self-diagnose</a:t>
            </a:r>
          </a:p>
          <a:p>
            <a:pPr lvl="1"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1400" dirty="0" smtClean="0">
                <a:ea typeface="ＭＳ Ｐゴシック" pitchFamily="-112" charset="-128"/>
              </a:rPr>
              <a:t>Missing effects can be reasoned about</a:t>
            </a: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r>
              <a:rPr lang="en-US" sz="1800" dirty="0" smtClean="0">
                <a:solidFill>
                  <a:schemeClr val="tx1"/>
                </a:solidFill>
                <a:ea typeface="ＭＳ Ｐゴシック" pitchFamily="-112" charset="-128"/>
              </a:rPr>
              <a:t>My hope in the future:</a:t>
            </a:r>
          </a:p>
          <a:p>
            <a:pPr lvl="1"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1400" dirty="0" smtClean="0">
                <a:ea typeface="ＭＳ Ｐゴシック" pitchFamily="-112" charset="-128"/>
              </a:rPr>
              <a:t>“I think you screwed up the energy</a:t>
            </a:r>
            <a:br>
              <a:rPr lang="en-US" sz="1400" dirty="0" smtClean="0">
                <a:ea typeface="ＭＳ Ｐゴシック" pitchFamily="-112" charset="-128"/>
              </a:rPr>
            </a:br>
            <a:r>
              <a:rPr lang="en-US" sz="1400" dirty="0" smtClean="0">
                <a:ea typeface="ＭＳ Ｐゴシック" pitchFamily="-112" charset="-128"/>
              </a:rPr>
              <a:t>conservation of the </a:t>
            </a:r>
            <a:r>
              <a:rPr lang="en-US" sz="1400" dirty="0" err="1" smtClean="0">
                <a:ea typeface="ＭＳ Ｐゴシック" pitchFamily="-112" charset="-128"/>
              </a:rPr>
              <a:t>Ashikhmin</a:t>
            </a:r>
            <a:r>
              <a:rPr lang="en-US" sz="1400" dirty="0" smtClean="0">
                <a:ea typeface="ＭＳ Ｐゴシック" pitchFamily="-112" charset="-128"/>
              </a:rPr>
              <a:t>-Shirley</a:t>
            </a:r>
            <a:br>
              <a:rPr lang="en-US" sz="1400" dirty="0" smtClean="0">
                <a:ea typeface="ＭＳ Ｐゴシック" pitchFamily="-112" charset="-128"/>
              </a:rPr>
            </a:br>
            <a:r>
              <a:rPr lang="en-US" sz="1400" dirty="0" smtClean="0">
                <a:ea typeface="ＭＳ Ｐゴシック" pitchFamily="-112" charset="-128"/>
              </a:rPr>
              <a:t>model. Take a look at my simple</a:t>
            </a:r>
            <a:r>
              <a:rPr lang="en-US" sz="1400" dirty="0">
                <a:ea typeface="ＭＳ Ｐゴシック" pitchFamily="-112" charset="-128"/>
              </a:rPr>
              <a:t/>
            </a:r>
            <a:br>
              <a:rPr lang="en-US" sz="1400" dirty="0">
                <a:ea typeface="ＭＳ Ｐゴシック" pitchFamily="-112" charset="-128"/>
              </a:rPr>
            </a:br>
            <a:r>
              <a:rPr lang="en-US" sz="1400" dirty="0" smtClean="0">
                <a:ea typeface="ＭＳ Ｐゴシック" pitchFamily="-112" charset="-128"/>
              </a:rPr>
              <a:t>test case.”</a:t>
            </a: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1800" dirty="0">
                <a:ea typeface="ＭＳ Ｐゴシック" pitchFamily="-112" charset="-128"/>
              </a:rPr>
              <a:t>Language </a:t>
            </a:r>
            <a:r>
              <a:rPr lang="en-US" sz="1800" dirty="0">
                <a:ea typeface="ＭＳ Ｐゴシック" pitchFamily="-112" charset="-128"/>
                <a:sym typeface="Wingdings"/>
              </a:rPr>
              <a:t></a:t>
            </a:r>
            <a:r>
              <a:rPr lang="en-US" sz="1800" dirty="0">
                <a:ea typeface="ＭＳ Ｐゴシック" pitchFamily="-112" charset="-128"/>
              </a:rPr>
              <a:t> understanding</a:t>
            </a: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endParaRPr lang="en-US" sz="1800" dirty="0" smtClean="0">
              <a:ea typeface="ＭＳ Ｐゴシック" pitchFamily="-112" charset="-128"/>
            </a:endParaRPr>
          </a:p>
        </p:txBody>
      </p:sp>
      <p:pic>
        <p:nvPicPr>
          <p:cNvPr id="2" name="Picture 1" descr="HiRes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1295400"/>
            <a:ext cx="2290497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095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Text Box 10"/>
          <p:cNvSpPr txBox="1">
            <a:spLocks noChangeArrowheads="1"/>
          </p:cNvSpPr>
          <p:nvPr/>
        </p:nvSpPr>
        <p:spPr bwMode="auto">
          <a:xfrm>
            <a:off x="295275" y="227957"/>
            <a:ext cx="6345238" cy="381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3152" tIns="36576" rIns="73152" bIns="36576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000" b="1" dirty="0" smtClean="0"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4">
                      <a:alpha val="43000"/>
                    </a:schemeClr>
                  </a:outerShdw>
                </a:effectLst>
                <a:latin typeface="Arial Bold" charset="0"/>
              </a:rPr>
              <a:t>Course Page</a:t>
            </a:r>
            <a:endParaRPr lang="en-US" sz="2000" b="1" dirty="0">
              <a:solidFill>
                <a:schemeClr val="bg2"/>
              </a:solidFill>
              <a:effectLst>
                <a:outerShdw blurRad="50800" dist="38100" dir="2700000" algn="tl" rotWithShape="0">
                  <a:schemeClr val="accent4">
                    <a:alpha val="43000"/>
                  </a:schemeClr>
                </a:outerShdw>
              </a:effectLst>
              <a:latin typeface="Arial Bold" charset="0"/>
            </a:endParaRP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9400" y="762000"/>
            <a:ext cx="6807200" cy="3124200"/>
          </a:xfrm>
          <a:prstGeom prst="rect">
            <a:avLst/>
          </a:prstGeom>
        </p:spPr>
        <p:txBody>
          <a:bodyPr/>
          <a:lstStyle/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endParaRPr lang="en-US" sz="2000" dirty="0" smtClean="0">
              <a:solidFill>
                <a:schemeClr val="tx1"/>
              </a:solidFill>
              <a:effectLst/>
              <a:ea typeface="ＭＳ Ｐゴシック" pitchFamily="-112" charset="-128"/>
            </a:endParaRP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endParaRPr lang="en-US" sz="2000" dirty="0">
              <a:ea typeface="ＭＳ Ｐゴシック" pitchFamily="-112" charset="-128"/>
            </a:endParaRP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endParaRPr lang="en-US" sz="2000" dirty="0" smtClean="0">
              <a:solidFill>
                <a:schemeClr val="tx1"/>
              </a:solidFill>
              <a:effectLst/>
              <a:ea typeface="ＭＳ Ｐゴシック" pitchFamily="-112" charset="-128"/>
            </a:endParaRP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endParaRPr lang="en-US" sz="2000" dirty="0">
              <a:ea typeface="ＭＳ Ｐゴシック" pitchFamily="-112" charset="-128"/>
            </a:endParaRP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endParaRPr lang="en-US" sz="2000" dirty="0" smtClean="0">
              <a:solidFill>
                <a:schemeClr val="tx1"/>
              </a:solidFill>
              <a:effectLst/>
              <a:ea typeface="ＭＳ Ｐゴシック" pitchFamily="-112" charset="-128"/>
            </a:endParaRP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endParaRPr lang="en-US" sz="2000" dirty="0">
              <a:ea typeface="ＭＳ Ｐゴシック" pitchFamily="-112" charset="-128"/>
            </a:endParaRP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r>
              <a:rPr lang="en-US" sz="2000" dirty="0" smtClean="0">
                <a:ea typeface="ＭＳ Ｐゴシック" pitchFamily="-112" charset="-128"/>
              </a:rPr>
              <a:t>Notes and slides </a:t>
            </a:r>
            <a:r>
              <a:rPr lang="en-US" sz="2000" dirty="0" smtClean="0">
                <a:ea typeface="ＭＳ Ｐゴシック" pitchFamily="-112" charset="-128"/>
              </a:rPr>
              <a:t>now/</a:t>
            </a:r>
            <a:r>
              <a:rPr lang="en-US" sz="2000" dirty="0" smtClean="0">
                <a:ea typeface="ＭＳ Ｐゴシック" pitchFamily="-112" charset="-128"/>
              </a:rPr>
              <a:t>soon</a:t>
            </a:r>
            <a:r>
              <a:rPr lang="en-US" sz="2000" dirty="0" smtClean="0">
                <a:ea typeface="ＭＳ Ｐゴシック" pitchFamily="-112" charset="-128"/>
              </a:rPr>
              <a:t>!</a:t>
            </a:r>
            <a:endParaRPr lang="en-US" sz="2000" dirty="0" smtClean="0">
              <a:solidFill>
                <a:schemeClr val="tx1"/>
              </a:solidFill>
              <a:effectLst/>
              <a:ea typeface="ＭＳ Ｐゴシック" pitchFamily="-112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7200" y="1371600"/>
            <a:ext cx="653586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 err="1" smtClean="0"/>
              <a:t>bit.ly</a:t>
            </a:r>
            <a:r>
              <a:rPr lang="en-US" sz="6600" dirty="0" smtClean="0"/>
              <a:t>/s12shaders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16759907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Text Box 10"/>
          <p:cNvSpPr txBox="1">
            <a:spLocks noChangeArrowheads="1"/>
          </p:cNvSpPr>
          <p:nvPr/>
        </p:nvSpPr>
        <p:spPr bwMode="auto">
          <a:xfrm>
            <a:off x="295275" y="227957"/>
            <a:ext cx="6345238" cy="381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3152" tIns="36576" rIns="73152" bIns="36576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000" b="1" dirty="0" smtClean="0"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4">
                      <a:alpha val="43000"/>
                    </a:schemeClr>
                  </a:outerShdw>
                </a:effectLst>
                <a:latin typeface="Arial Bold" charset="0"/>
              </a:rPr>
              <a:t>Schedule</a:t>
            </a:r>
            <a:endParaRPr lang="en-US" sz="2000" b="1" dirty="0">
              <a:solidFill>
                <a:schemeClr val="bg2"/>
              </a:solidFill>
              <a:effectLst>
                <a:outerShdw blurRad="50800" dist="38100" dir="2700000" algn="tl" rotWithShape="0">
                  <a:schemeClr val="accent4">
                    <a:alpha val="43000"/>
                  </a:schemeClr>
                </a:outerShdw>
              </a:effectLst>
              <a:latin typeface="Arial Bold" charset="0"/>
            </a:endParaRP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762000"/>
            <a:ext cx="7315200" cy="3124200"/>
          </a:xfrm>
          <a:prstGeom prst="rect">
            <a:avLst/>
          </a:prstGeom>
        </p:spPr>
        <p:txBody>
          <a:bodyPr/>
          <a:lstStyle/>
          <a:p>
            <a:pPr marL="0" indent="0"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None/>
              <a:defRPr/>
            </a:pPr>
            <a:endParaRPr lang="en-US" sz="1600" dirty="0" smtClean="0"/>
          </a:p>
          <a:p>
            <a:pPr marL="0" indent="0"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None/>
              <a:defRPr/>
            </a:pPr>
            <a:r>
              <a:rPr lang="en-US" sz="1600" dirty="0" smtClean="0"/>
              <a:t>09</a:t>
            </a:r>
            <a:r>
              <a:rPr lang="en-US" sz="1600" dirty="0"/>
              <a:t>:</a:t>
            </a:r>
            <a:r>
              <a:rPr lang="en-US" sz="1600" dirty="0" smtClean="0"/>
              <a:t>00 </a:t>
            </a:r>
            <a:r>
              <a:rPr lang="en-US" sz="1600" b="1" dirty="0" smtClean="0"/>
              <a:t>Intro: </a:t>
            </a:r>
            <a:r>
              <a:rPr lang="en-US" sz="1600" b="1" dirty="0"/>
              <a:t>The Importance of Physically-Based Shading</a:t>
            </a:r>
            <a:r>
              <a:rPr lang="en-US" sz="1600" dirty="0"/>
              <a:t> </a:t>
            </a:r>
            <a:r>
              <a:rPr lang="en-US" sz="1600" dirty="0" smtClean="0"/>
              <a:t>(Hill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09:</a:t>
            </a:r>
            <a:r>
              <a:rPr lang="en-US" sz="1600" dirty="0" smtClean="0"/>
              <a:t>05 </a:t>
            </a:r>
            <a:r>
              <a:rPr lang="en-US" sz="1600" b="1" dirty="0"/>
              <a:t>Background: Physics and Math of Shading</a:t>
            </a:r>
            <a:r>
              <a:rPr lang="en-US" sz="1600" dirty="0"/>
              <a:t> (</a:t>
            </a:r>
            <a:r>
              <a:rPr lang="en-US" sz="1600" dirty="0" smtClean="0"/>
              <a:t>Hoffman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09:</a:t>
            </a:r>
            <a:r>
              <a:rPr lang="en-US" sz="1600" dirty="0" smtClean="0"/>
              <a:t>30 </a:t>
            </a:r>
            <a:r>
              <a:rPr lang="en-US" sz="1600" b="1" dirty="0" smtClean="0"/>
              <a:t>Calibrating </a:t>
            </a:r>
            <a:r>
              <a:rPr lang="en-US" sz="1600" b="1" dirty="0"/>
              <a:t>Lighting and Materials in Far Cry 3</a:t>
            </a:r>
            <a:r>
              <a:rPr lang="en-US" sz="1600" dirty="0"/>
              <a:t> </a:t>
            </a:r>
            <a:r>
              <a:rPr lang="en-US" sz="1600" dirty="0" smtClean="0"/>
              <a:t>(</a:t>
            </a:r>
            <a:r>
              <a:rPr lang="en-US" sz="1600" dirty="0" err="1" smtClean="0"/>
              <a:t>McAuley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 smtClean="0"/>
              <a:t>10:00 </a:t>
            </a:r>
            <a:r>
              <a:rPr lang="en-US" sz="1600" b="1" dirty="0" smtClean="0"/>
              <a:t>Beyond </a:t>
            </a:r>
            <a:r>
              <a:rPr lang="en-US" sz="1600" b="1" dirty="0"/>
              <a:t>a Simple Physically-Based </a:t>
            </a:r>
            <a:r>
              <a:rPr lang="en-US" sz="1600" b="1" dirty="0" err="1"/>
              <a:t>Blinn-Phong</a:t>
            </a:r>
            <a:r>
              <a:rPr lang="en-US" sz="1600" b="1" dirty="0"/>
              <a:t> Model in Real-Time</a:t>
            </a:r>
            <a:r>
              <a:rPr lang="en-US" sz="1600" dirty="0"/>
              <a:t> </a:t>
            </a:r>
            <a:r>
              <a:rPr lang="en-US" sz="1600" dirty="0" smtClean="0"/>
              <a:t>(</a:t>
            </a:r>
            <a:r>
              <a:rPr lang="en-US" sz="1600" dirty="0" err="1" smtClean="0"/>
              <a:t>Gotanda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10:</a:t>
            </a:r>
            <a:r>
              <a:rPr lang="en-US" sz="1600" dirty="0" smtClean="0"/>
              <a:t>30 </a:t>
            </a:r>
            <a:r>
              <a:rPr lang="en-US" sz="1600" i="1" dirty="0" smtClean="0"/>
              <a:t>Break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10:</a:t>
            </a:r>
            <a:r>
              <a:rPr lang="en-US" sz="1600" dirty="0" smtClean="0"/>
              <a:t>45 </a:t>
            </a:r>
            <a:r>
              <a:rPr lang="en-US" sz="1600" b="1" dirty="0" smtClean="0"/>
              <a:t>Physical </a:t>
            </a:r>
            <a:r>
              <a:rPr lang="en-US" sz="1600" b="1" dirty="0"/>
              <a:t>Production </a:t>
            </a:r>
            <a:r>
              <a:rPr lang="en-US" sz="1600" b="1" dirty="0" err="1"/>
              <a:t>Shaders</a:t>
            </a:r>
            <a:r>
              <a:rPr lang="en-US" sz="1600" b="1" dirty="0"/>
              <a:t> with OSL</a:t>
            </a:r>
            <a:r>
              <a:rPr lang="en-US" sz="1600" dirty="0"/>
              <a:t> </a:t>
            </a:r>
            <a:r>
              <a:rPr lang="en-US" sz="1600" dirty="0" smtClean="0"/>
              <a:t>(Martinez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11:</a:t>
            </a:r>
            <a:r>
              <a:rPr lang="en-US" sz="1600" dirty="0" smtClean="0"/>
              <a:t>15 </a:t>
            </a:r>
            <a:r>
              <a:rPr lang="en-US" sz="1600" b="1" dirty="0"/>
              <a:t>Physically-Based Shading at Disney</a:t>
            </a:r>
            <a:r>
              <a:rPr lang="en-US" sz="1600" dirty="0"/>
              <a:t> </a:t>
            </a:r>
            <a:r>
              <a:rPr lang="en-US" sz="1600" dirty="0" smtClean="0"/>
              <a:t>(Burley</a:t>
            </a:r>
            <a:r>
              <a:rPr lang="en-US" sz="1600" dirty="0"/>
              <a:t>)</a:t>
            </a:r>
            <a:br>
              <a:rPr lang="en-US" sz="1600" dirty="0"/>
            </a:br>
            <a:r>
              <a:rPr lang="en-US" sz="1600" dirty="0"/>
              <a:t>11:</a:t>
            </a:r>
            <a:r>
              <a:rPr lang="en-US" sz="1600" dirty="0" smtClean="0"/>
              <a:t>45 </a:t>
            </a:r>
            <a:r>
              <a:rPr lang="en-US" sz="1600" b="1" dirty="0"/>
              <a:t>Reflection Model Design for WALL-E and Up</a:t>
            </a:r>
            <a:r>
              <a:rPr lang="en-US" sz="1600" dirty="0"/>
              <a:t> </a:t>
            </a:r>
            <a:r>
              <a:rPr lang="en-US" sz="1600" dirty="0" smtClean="0"/>
              <a:t>(Smits</a:t>
            </a:r>
            <a:r>
              <a:rPr lang="en-US" sz="1600" dirty="0"/>
              <a:t>)</a:t>
            </a:r>
            <a:endParaRPr lang="en-US" sz="1600" dirty="0" smtClean="0"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ea typeface="ＭＳ Ｐゴシック" pitchFamily="-11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28469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 Box 4"/>
          <p:cNvSpPr txBox="1">
            <a:spLocks noChangeArrowheads="1"/>
          </p:cNvSpPr>
          <p:nvPr/>
        </p:nvSpPr>
        <p:spPr bwMode="auto">
          <a:xfrm>
            <a:off x="468313" y="1071563"/>
            <a:ext cx="6345237" cy="1189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3152" tIns="36576" rIns="73152" bIns="36576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sz="2900" dirty="0" smtClean="0"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4">
                      <a:alpha val="43000"/>
                    </a:schemeClr>
                  </a:outerShdw>
                </a:effectLst>
                <a:latin typeface="Arial Bold" charset="0"/>
              </a:rPr>
              <a:t>The Importance of</a:t>
            </a:r>
          </a:p>
          <a:p>
            <a:pPr algn="ctr" eaLnBrk="1" hangingPunct="1">
              <a:spcBef>
                <a:spcPct val="50000"/>
              </a:spcBef>
            </a:pPr>
            <a:r>
              <a:rPr lang="en-US" sz="2900" dirty="0" smtClean="0"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4">
                      <a:alpha val="43000"/>
                    </a:schemeClr>
                  </a:outerShdw>
                </a:effectLst>
                <a:latin typeface="Arial Bold" charset="0"/>
              </a:rPr>
              <a:t>Physically-Based Shading</a:t>
            </a:r>
            <a:endParaRPr lang="en-US" sz="2900" dirty="0">
              <a:solidFill>
                <a:schemeClr val="bg2"/>
              </a:solidFill>
              <a:effectLst>
                <a:outerShdw blurRad="50800" dist="38100" dir="2700000" algn="tl" rotWithShape="0">
                  <a:schemeClr val="accent4">
                    <a:alpha val="43000"/>
                  </a:schemeClr>
                </a:outerShdw>
              </a:effectLst>
              <a:latin typeface="Arial Bold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Text Box 10"/>
          <p:cNvSpPr txBox="1">
            <a:spLocks noChangeArrowheads="1"/>
          </p:cNvSpPr>
          <p:nvPr/>
        </p:nvSpPr>
        <p:spPr bwMode="auto">
          <a:xfrm>
            <a:off x="295275" y="227957"/>
            <a:ext cx="6345238" cy="381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3152" tIns="36576" rIns="73152" bIns="36576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000" b="1" dirty="0" smtClean="0"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4">
                      <a:alpha val="43000"/>
                    </a:schemeClr>
                  </a:outerShdw>
                </a:effectLst>
                <a:latin typeface="Arial Bold" charset="0"/>
              </a:rPr>
              <a:t>Physically-Based </a:t>
            </a:r>
            <a:r>
              <a:rPr lang="en-US" sz="2000" b="1" dirty="0" err="1" smtClean="0"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4">
                      <a:alpha val="43000"/>
                    </a:schemeClr>
                  </a:outerShdw>
                </a:effectLst>
                <a:latin typeface="Arial Bold" charset="0"/>
              </a:rPr>
              <a:t>vs</a:t>
            </a:r>
            <a:r>
              <a:rPr lang="en-US" sz="2000" b="1" dirty="0" smtClean="0"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4">
                      <a:alpha val="43000"/>
                    </a:schemeClr>
                  </a:outerShdw>
                </a:effectLst>
                <a:latin typeface="Arial Bold" charset="0"/>
              </a:rPr>
              <a:t> Photo Realism</a:t>
            </a:r>
            <a:endParaRPr lang="en-US" sz="2000" b="1" dirty="0">
              <a:solidFill>
                <a:schemeClr val="bg2"/>
              </a:solidFill>
              <a:effectLst>
                <a:outerShdw blurRad="50800" dist="38100" dir="2700000" algn="tl" rotWithShape="0">
                  <a:schemeClr val="accent4">
                    <a:alpha val="43000"/>
                  </a:schemeClr>
                </a:outerShdw>
              </a:effectLst>
              <a:latin typeface="Arial Bold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42900" y="1600200"/>
            <a:ext cx="663515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“Photo</a:t>
            </a:r>
            <a:r>
              <a:rPr lang="en-US" dirty="0"/>
              <a:t>-realistic rendering places emphasis on the </a:t>
            </a:r>
            <a:r>
              <a:rPr lang="en-US" dirty="0" smtClean="0"/>
              <a:t>appearance</a:t>
            </a:r>
          </a:p>
          <a:p>
            <a:r>
              <a:rPr lang="en-US" dirty="0" smtClean="0"/>
              <a:t>of </a:t>
            </a:r>
            <a:r>
              <a:rPr lang="en-US" dirty="0"/>
              <a:t>its output </a:t>
            </a:r>
            <a:r>
              <a:rPr lang="en-US" dirty="0" smtClean="0"/>
              <a:t>rather </a:t>
            </a:r>
            <a:r>
              <a:rPr lang="en-US" dirty="0"/>
              <a:t>than the techniques used to derive </a:t>
            </a:r>
            <a:r>
              <a:rPr lang="en-US" dirty="0" smtClean="0"/>
              <a:t>it.</a:t>
            </a:r>
          </a:p>
          <a:p>
            <a:r>
              <a:rPr lang="en-US" dirty="0" smtClean="0"/>
              <a:t>Anything </a:t>
            </a:r>
            <a:r>
              <a:rPr lang="en-US" dirty="0"/>
              <a:t>goes, basically, as </a:t>
            </a:r>
            <a:r>
              <a:rPr lang="en-US" dirty="0" smtClean="0"/>
              <a:t>long as </a:t>
            </a:r>
            <a:r>
              <a:rPr lang="en-US" dirty="0"/>
              <a:t>the final image looks </a:t>
            </a:r>
            <a:r>
              <a:rPr lang="en-US" dirty="0" smtClean="0"/>
              <a:t>nice.”</a:t>
            </a:r>
          </a:p>
          <a:p>
            <a:endParaRPr lang="en-US" dirty="0" smtClean="0"/>
          </a:p>
          <a:p>
            <a:r>
              <a:rPr lang="en-US" dirty="0" smtClean="0"/>
              <a:t>- Greg Ward</a:t>
            </a:r>
          </a:p>
          <a:p>
            <a:endParaRPr lang="en-US" sz="1100" dirty="0" smtClean="0"/>
          </a:p>
          <a:p>
            <a:r>
              <a:rPr lang="en-US" sz="1100" dirty="0" smtClean="0"/>
              <a:t>http</a:t>
            </a:r>
            <a:r>
              <a:rPr lang="en-US" sz="1100" dirty="0"/>
              <a:t>://</a:t>
            </a:r>
            <a:r>
              <a:rPr lang="en-US" sz="1100" dirty="0" err="1"/>
              <a:t>radsite.lbl.gov</a:t>
            </a:r>
            <a:r>
              <a:rPr lang="en-US" sz="1100" dirty="0"/>
              <a:t>/radiance/refer/Notes/</a:t>
            </a:r>
            <a:r>
              <a:rPr lang="en-US" sz="1100" dirty="0" err="1" smtClean="0"/>
              <a:t>rendering_note.html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781083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Text Box 10"/>
          <p:cNvSpPr txBox="1">
            <a:spLocks noChangeArrowheads="1"/>
          </p:cNvSpPr>
          <p:nvPr/>
        </p:nvSpPr>
        <p:spPr bwMode="auto">
          <a:xfrm>
            <a:off x="295275" y="227957"/>
            <a:ext cx="6345238" cy="381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3152" tIns="36576" rIns="73152" bIns="36576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000" b="1" dirty="0" smtClean="0"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4">
                      <a:alpha val="43000"/>
                    </a:schemeClr>
                  </a:outerShdw>
                </a:effectLst>
                <a:latin typeface="Arial Bold" charset="0"/>
              </a:rPr>
              <a:t>Mounting Complexity</a:t>
            </a:r>
            <a:endParaRPr lang="en-US" sz="2000" b="1" dirty="0">
              <a:solidFill>
                <a:schemeClr val="bg2"/>
              </a:solidFill>
              <a:effectLst>
                <a:outerShdw blurRad="50800" dist="38100" dir="2700000" algn="tl" rotWithShape="0">
                  <a:schemeClr val="accent4">
                    <a:alpha val="43000"/>
                  </a:schemeClr>
                </a:outerShdw>
              </a:effectLst>
              <a:latin typeface="Arial Bold" charset="0"/>
            </a:endParaRPr>
          </a:p>
        </p:txBody>
      </p:sp>
      <p:sp>
        <p:nvSpPr>
          <p:cNvPr id="4" name="Text Placeholder 3"/>
          <p:cNvSpPr>
            <a:spLocks noGrp="1" noChangeArrowheads="1"/>
          </p:cNvSpPr>
          <p:nvPr>
            <p:ph type="body" idx="4294967295"/>
          </p:nvPr>
        </p:nvSpPr>
        <p:spPr>
          <a:xfrm>
            <a:off x="279400" y="762000"/>
            <a:ext cx="6807200" cy="3124200"/>
          </a:xfrm>
          <a:prstGeom prst="rect">
            <a:avLst/>
          </a:prstGeom>
        </p:spPr>
        <p:txBody>
          <a:bodyPr/>
          <a:lstStyle/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r>
              <a:rPr lang="en-US" sz="2000" dirty="0" smtClean="0">
                <a:solidFill>
                  <a:schemeClr val="tx1"/>
                </a:solidFill>
                <a:effectLst/>
                <a:ea typeface="ＭＳ Ｐゴシック" pitchFamily="-112" charset="-128"/>
              </a:rPr>
              <a:t>Artists are the bottleneck</a:t>
            </a: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r>
              <a:rPr lang="en-US" sz="2000" dirty="0" smtClean="0">
                <a:solidFill>
                  <a:schemeClr val="tx1"/>
                </a:solidFill>
                <a:effectLst/>
                <a:ea typeface="ＭＳ Ｐゴシック" pitchFamily="-112" charset="-128"/>
              </a:rPr>
              <a:t>Avoid:</a:t>
            </a:r>
          </a:p>
          <a:p>
            <a:pPr lvl="1"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1600" dirty="0" smtClean="0">
                <a:ea typeface="ＭＳ Ｐゴシック" pitchFamily="-112" charset="-128"/>
              </a:rPr>
              <a:t>100s of sliders</a:t>
            </a:r>
          </a:p>
          <a:p>
            <a:pPr lvl="1"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1600" dirty="0" smtClean="0">
                <a:solidFill>
                  <a:schemeClr val="tx1"/>
                </a:solidFill>
                <a:effectLst/>
                <a:ea typeface="ＭＳ Ｐゴシック" pitchFamily="-112" charset="-128"/>
              </a:rPr>
              <a:t>Unintuitive, interconnected</a:t>
            </a:r>
            <a:br>
              <a:rPr lang="en-US" sz="1600" dirty="0" smtClean="0">
                <a:solidFill>
                  <a:schemeClr val="tx1"/>
                </a:solidFill>
                <a:effectLst/>
                <a:ea typeface="ＭＳ Ｐゴシック" pitchFamily="-112" charset="-128"/>
              </a:rPr>
            </a:br>
            <a:r>
              <a:rPr lang="en-US" sz="1600" dirty="0" smtClean="0">
                <a:solidFill>
                  <a:schemeClr val="tx1"/>
                </a:solidFill>
                <a:effectLst/>
                <a:ea typeface="ＭＳ Ｐゴシック" pitchFamily="-112" charset="-128"/>
              </a:rPr>
              <a:t>values</a:t>
            </a:r>
          </a:p>
          <a:p>
            <a:pPr lvl="1"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1600" dirty="0" smtClean="0">
                <a:ea typeface="ＭＳ Ｐゴシック" pitchFamily="-112" charset="-128"/>
              </a:rPr>
              <a:t>Complex </a:t>
            </a:r>
            <a:r>
              <a:rPr lang="en-US" sz="1600" dirty="0" err="1" smtClean="0">
                <a:ea typeface="ＭＳ Ｐゴシック" pitchFamily="-112" charset="-128"/>
              </a:rPr>
              <a:t>shaders</a:t>
            </a:r>
            <a:r>
              <a:rPr lang="en-US" sz="1600" dirty="0" smtClean="0">
                <a:ea typeface="ＭＳ Ｐゴシック" pitchFamily="-112" charset="-128"/>
              </a:rPr>
              <a:t>, passes</a:t>
            </a: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2000" dirty="0" smtClean="0">
                <a:ea typeface="ＭＳ Ｐゴシック" pitchFamily="-112" charset="-128"/>
              </a:rPr>
              <a:t>Aim for:</a:t>
            </a:r>
          </a:p>
          <a:p>
            <a:pPr lvl="1"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1600" dirty="0" smtClean="0">
                <a:ea typeface="ＭＳ Ｐゴシック" pitchFamily="-112" charset="-128"/>
              </a:rPr>
              <a:t>Consistency of materials</a:t>
            </a:r>
            <a:endParaRPr lang="en-US" sz="1600" dirty="0">
              <a:ea typeface="ＭＳ Ｐゴシック" pitchFamily="-112" charset="-128"/>
            </a:endParaRPr>
          </a:p>
          <a:p>
            <a:pPr lvl="1"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1600" dirty="0" smtClean="0">
                <a:ea typeface="ＭＳ Ｐゴシック" pitchFamily="-112" charset="-128"/>
              </a:rPr>
              <a:t>“Works out of the box”</a:t>
            </a:r>
            <a:endParaRPr lang="en-US" sz="1600" dirty="0" smtClean="0">
              <a:ea typeface="ＭＳ Ｐゴシック" pitchFamily="-112" charset="-128"/>
            </a:endParaRPr>
          </a:p>
        </p:txBody>
      </p:sp>
      <p:pic>
        <p:nvPicPr>
          <p:cNvPr id="3" name="Picture 2" descr="iStock_000020063561Small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800" y="1295400"/>
            <a:ext cx="3167807" cy="2105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1207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>
            <a:off x="2946400" y="3048000"/>
            <a:ext cx="10668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99" name="Text Box 10"/>
          <p:cNvSpPr txBox="1">
            <a:spLocks noChangeArrowheads="1"/>
          </p:cNvSpPr>
          <p:nvPr/>
        </p:nvSpPr>
        <p:spPr bwMode="auto">
          <a:xfrm>
            <a:off x="295275" y="227957"/>
            <a:ext cx="6345238" cy="381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3152" tIns="36576" rIns="73152" bIns="36576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000" b="1" dirty="0" smtClean="0"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4">
                      <a:alpha val="43000"/>
                    </a:schemeClr>
                  </a:outerShdw>
                </a:effectLst>
                <a:latin typeface="Arial Bold" charset="0"/>
              </a:rPr>
              <a:t>Physically-Based Shading 101</a:t>
            </a:r>
            <a:endParaRPr lang="en-US" sz="2000" b="1" dirty="0">
              <a:solidFill>
                <a:schemeClr val="bg2"/>
              </a:solidFill>
              <a:effectLst>
                <a:outerShdw blurRad="50800" dist="38100" dir="2700000" algn="tl" rotWithShape="0">
                  <a:schemeClr val="accent4">
                    <a:alpha val="43000"/>
                  </a:schemeClr>
                </a:outerShdw>
              </a:effectLst>
              <a:latin typeface="Arial Bold" charset="0"/>
            </a:endParaRPr>
          </a:p>
        </p:txBody>
      </p:sp>
      <p:sp>
        <p:nvSpPr>
          <p:cNvPr id="4" name="Text Placeholder 3"/>
          <p:cNvSpPr>
            <a:spLocks noGrp="1" noChangeArrowheads="1"/>
          </p:cNvSpPr>
          <p:nvPr>
            <p:ph type="body" idx="4294967295"/>
          </p:nvPr>
        </p:nvSpPr>
        <p:spPr>
          <a:xfrm>
            <a:off x="279400" y="762000"/>
            <a:ext cx="6807200" cy="3124200"/>
          </a:xfrm>
          <a:prstGeom prst="rect">
            <a:avLst/>
          </a:prstGeom>
        </p:spPr>
        <p:txBody>
          <a:bodyPr/>
          <a:lstStyle/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r>
              <a:rPr lang="en-US" sz="2000" dirty="0">
                <a:ea typeface="ＭＳ Ｐゴシック" pitchFamily="-112" charset="-128"/>
              </a:rPr>
              <a:t>E</a:t>
            </a:r>
            <a:r>
              <a:rPr lang="en-US" sz="2000" dirty="0" smtClean="0">
                <a:ea typeface="ＭＳ Ｐゴシック" pitchFamily="-112" charset="-128"/>
              </a:rPr>
              <a:t>nergy conservation:</a:t>
            </a:r>
            <a:endParaRPr lang="en-US" sz="2000" dirty="0" smtClean="0">
              <a:solidFill>
                <a:schemeClr val="tx1"/>
              </a:solidFill>
              <a:effectLst/>
              <a:ea typeface="ＭＳ Ｐゴシック" pitchFamily="-112" charset="-128"/>
            </a:endParaRP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endParaRPr lang="en-US" sz="2000" dirty="0" smtClean="0">
              <a:solidFill>
                <a:schemeClr val="tx1"/>
              </a:solidFill>
              <a:effectLst/>
              <a:ea typeface="ＭＳ Ｐゴシック" pitchFamily="-112" charset="-128"/>
            </a:endParaRPr>
          </a:p>
        </p:txBody>
      </p:sp>
      <p:pic>
        <p:nvPicPr>
          <p:cNvPr id="6" name="Picture 5" descr="energy_conservation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51200" y="1677600"/>
            <a:ext cx="7014858" cy="118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819400" y="3048000"/>
            <a:ext cx="1313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Glossiness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3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Text Box 10"/>
          <p:cNvSpPr txBox="1">
            <a:spLocks noChangeArrowheads="1"/>
          </p:cNvSpPr>
          <p:nvPr/>
        </p:nvSpPr>
        <p:spPr bwMode="auto">
          <a:xfrm>
            <a:off x="295275" y="227957"/>
            <a:ext cx="6345238" cy="381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3152" tIns="36576" rIns="73152" bIns="36576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000" b="1" dirty="0" smtClean="0"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4">
                      <a:alpha val="43000"/>
                    </a:schemeClr>
                  </a:outerShdw>
                </a:effectLst>
                <a:latin typeface="Arial Bold" charset="0"/>
              </a:rPr>
              <a:t>Physically-Based Shading 101</a:t>
            </a:r>
            <a:endParaRPr lang="en-US" sz="2000" b="1" dirty="0">
              <a:solidFill>
                <a:schemeClr val="bg2"/>
              </a:solidFill>
              <a:effectLst>
                <a:outerShdw blurRad="50800" dist="38100" dir="2700000" algn="tl" rotWithShape="0">
                  <a:schemeClr val="accent4">
                    <a:alpha val="43000"/>
                  </a:schemeClr>
                </a:outerShdw>
              </a:effectLst>
              <a:latin typeface="Arial Bold" charset="0"/>
            </a:endParaRPr>
          </a:p>
        </p:txBody>
      </p:sp>
      <p:sp>
        <p:nvSpPr>
          <p:cNvPr id="4" name="Text Placeholder 3"/>
          <p:cNvSpPr>
            <a:spLocks noGrp="1" noChangeArrowheads="1"/>
          </p:cNvSpPr>
          <p:nvPr>
            <p:ph type="body" idx="4294967295"/>
          </p:nvPr>
        </p:nvSpPr>
        <p:spPr>
          <a:xfrm>
            <a:off x="279400" y="762000"/>
            <a:ext cx="6807200" cy="3124200"/>
          </a:xfrm>
          <a:prstGeom prst="rect">
            <a:avLst/>
          </a:prstGeom>
        </p:spPr>
        <p:txBody>
          <a:bodyPr/>
          <a:lstStyle/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r>
              <a:rPr lang="en-US" sz="2000" dirty="0">
                <a:ea typeface="ＭＳ Ｐゴシック" pitchFamily="-112" charset="-128"/>
              </a:rPr>
              <a:t>E</a:t>
            </a:r>
            <a:r>
              <a:rPr lang="en-US" sz="2000" dirty="0" smtClean="0">
                <a:ea typeface="ＭＳ Ｐゴシック" pitchFamily="-112" charset="-128"/>
              </a:rPr>
              <a:t>nergy conservation:</a:t>
            </a: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endParaRPr lang="en-US" sz="2000" dirty="0">
              <a:solidFill>
                <a:schemeClr val="tx1"/>
              </a:solidFill>
              <a:effectLst/>
              <a:ea typeface="ＭＳ Ｐゴシック" pitchFamily="-112" charset="-128"/>
            </a:endParaRP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endParaRPr lang="en-US" sz="2000" dirty="0" smtClean="0">
              <a:ea typeface="ＭＳ Ｐゴシック" pitchFamily="-112" charset="-128"/>
            </a:endParaRP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endParaRPr lang="en-US" sz="2000" dirty="0">
              <a:solidFill>
                <a:schemeClr val="tx1"/>
              </a:solidFill>
              <a:effectLst/>
              <a:ea typeface="ＭＳ Ｐゴシック" pitchFamily="-112" charset="-128"/>
            </a:endParaRP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endParaRPr lang="en-US" sz="2000" dirty="0" smtClean="0">
              <a:ea typeface="ＭＳ Ｐゴシック" pitchFamily="-112" charset="-128"/>
            </a:endParaRP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endParaRPr lang="en-US" sz="2000" dirty="0" smtClean="0">
              <a:solidFill>
                <a:schemeClr val="tx1"/>
              </a:solidFill>
              <a:effectLst/>
              <a:ea typeface="ＭＳ Ｐゴシック" pitchFamily="-112" charset="-128"/>
            </a:endParaRPr>
          </a:p>
          <a:p>
            <a:pPr marL="0" indent="0"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None/>
              <a:defRPr/>
            </a:pPr>
            <a:endParaRPr lang="en-US" sz="2000" dirty="0" smtClean="0">
              <a:ea typeface="ＭＳ Ｐゴシック" pitchFamily="-112" charset="-128"/>
            </a:endParaRP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r>
              <a:rPr lang="en-US" sz="2000" dirty="0" smtClean="0">
                <a:solidFill>
                  <a:schemeClr val="tx1"/>
                </a:solidFill>
                <a:effectLst/>
                <a:ea typeface="ＭＳ Ｐゴシック" pitchFamily="-112" charset="-128"/>
              </a:rPr>
              <a:t>Avoids gloss-reflectance dependency</a:t>
            </a: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endParaRPr lang="en-US" sz="2000" dirty="0" smtClean="0">
              <a:solidFill>
                <a:schemeClr val="tx1"/>
              </a:solidFill>
              <a:effectLst/>
              <a:ea typeface="ＭＳ Ｐゴシック" pitchFamily="-112" charset="-12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" y="1677600"/>
            <a:ext cx="7014857" cy="1188000"/>
          </a:xfrm>
          <a:prstGeom prst="rect">
            <a:avLst/>
          </a:prstGeom>
        </p:spPr>
      </p:pic>
      <p:pic>
        <p:nvPicPr>
          <p:cNvPr id="5" name="Picture 4" descr="new_formula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477000" y="1295400"/>
            <a:ext cx="609000" cy="606612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2946400" y="3048000"/>
            <a:ext cx="10668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819400" y="3048000"/>
            <a:ext cx="1313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Glossiness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2147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Text Box 10"/>
          <p:cNvSpPr txBox="1">
            <a:spLocks noChangeArrowheads="1"/>
          </p:cNvSpPr>
          <p:nvPr/>
        </p:nvSpPr>
        <p:spPr bwMode="auto">
          <a:xfrm>
            <a:off x="295275" y="227957"/>
            <a:ext cx="6345238" cy="381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73152" tIns="36576" rIns="73152" bIns="36576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000" b="1" dirty="0" smtClean="0"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4">
                      <a:alpha val="43000"/>
                    </a:schemeClr>
                  </a:outerShdw>
                </a:effectLst>
                <a:latin typeface="Arial Bold" charset="0"/>
              </a:rPr>
              <a:t>It’s a Framework</a:t>
            </a:r>
            <a:endParaRPr lang="en-US" sz="2000" b="1" dirty="0">
              <a:solidFill>
                <a:schemeClr val="bg2"/>
              </a:solidFill>
              <a:effectLst>
                <a:outerShdw blurRad="50800" dist="38100" dir="2700000" algn="tl" rotWithShape="0">
                  <a:schemeClr val="accent4">
                    <a:alpha val="43000"/>
                  </a:schemeClr>
                </a:outerShdw>
              </a:effectLst>
              <a:latin typeface="Arial Bold" charset="0"/>
            </a:endParaRP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279400" y="762000"/>
            <a:ext cx="6807200" cy="3124200"/>
          </a:xfrm>
          <a:prstGeom prst="rect">
            <a:avLst/>
          </a:prstGeom>
        </p:spPr>
        <p:txBody>
          <a:bodyPr/>
          <a:lstStyle/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r>
              <a:rPr lang="en-US" sz="1800" dirty="0" smtClean="0">
                <a:solidFill>
                  <a:schemeClr val="tx1"/>
                </a:solidFill>
                <a:ea typeface="ＭＳ Ｐゴシック" pitchFamily="-112" charset="-128"/>
              </a:rPr>
              <a:t>Input data</a:t>
            </a:r>
          </a:p>
          <a:p>
            <a:pPr lvl="1"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1400" dirty="0" smtClean="0">
                <a:ea typeface="ＭＳ Ｐゴシック" pitchFamily="-112" charset="-128"/>
              </a:rPr>
              <a:t>Calibrated textures</a:t>
            </a:r>
          </a:p>
          <a:p>
            <a:pPr lvl="1"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1400" dirty="0" smtClean="0">
                <a:ea typeface="ＭＳ Ｐゴシック" pitchFamily="-112" charset="-128"/>
              </a:rPr>
              <a:t>Artist guidelines</a:t>
            </a: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Clr>
                <a:schemeClr val="accent6"/>
              </a:buClr>
              <a:buFont typeface="Wingdings" pitchFamily="-112" charset="2"/>
              <a:buChar char="§"/>
              <a:defRPr/>
            </a:pPr>
            <a:r>
              <a:rPr lang="en-US" sz="1800" dirty="0" smtClean="0">
                <a:solidFill>
                  <a:schemeClr val="tx1"/>
                </a:solidFill>
                <a:ea typeface="ＭＳ Ｐゴシック" pitchFamily="-112" charset="-128"/>
              </a:rPr>
              <a:t>Physical values</a:t>
            </a:r>
          </a:p>
          <a:p>
            <a:pPr lvl="1"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1400" dirty="0" smtClean="0">
                <a:ea typeface="ＭＳ Ｐゴシック" pitchFamily="-112" charset="-128"/>
              </a:rPr>
              <a:t>Lights</a:t>
            </a:r>
          </a:p>
          <a:p>
            <a:pPr lvl="1"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1400" dirty="0" smtClean="0">
                <a:solidFill>
                  <a:schemeClr val="tx1"/>
                </a:solidFill>
                <a:ea typeface="ＭＳ Ｐゴシック" pitchFamily="-112" charset="-128"/>
              </a:rPr>
              <a:t>Material properties</a:t>
            </a: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1800" dirty="0" smtClean="0">
                <a:solidFill>
                  <a:schemeClr val="tx1"/>
                </a:solidFill>
                <a:ea typeface="ＭＳ Ｐゴシック" pitchFamily="-112" charset="-128"/>
              </a:rPr>
              <a:t>Architecture</a:t>
            </a:r>
          </a:p>
          <a:p>
            <a:pPr lvl="1"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1400" dirty="0" smtClean="0">
                <a:ea typeface="ＭＳ Ｐゴシック" pitchFamily="-112" charset="-128"/>
              </a:rPr>
              <a:t>Shading language</a:t>
            </a:r>
          </a:p>
          <a:p>
            <a:pPr lvl="1"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1400" dirty="0" smtClean="0">
                <a:solidFill>
                  <a:schemeClr val="tx1"/>
                </a:solidFill>
                <a:ea typeface="ＭＳ Ｐゴシック" pitchFamily="-112" charset="-128"/>
              </a:rPr>
              <a:t>Renderer</a:t>
            </a:r>
          </a:p>
          <a:p>
            <a:pPr eaLnBrk="1" hangingPunct="1">
              <a:spcBef>
                <a:spcPts val="200"/>
              </a:spcBef>
              <a:spcAft>
                <a:spcPts val="200"/>
              </a:spcAft>
              <a:buFont typeface="Wingdings" pitchFamily="-112" charset="2"/>
              <a:buChar char="§"/>
              <a:defRPr/>
            </a:pPr>
            <a:r>
              <a:rPr lang="en-US" sz="1800" dirty="0" smtClean="0">
                <a:solidFill>
                  <a:schemeClr val="tx1"/>
                </a:solidFill>
                <a:ea typeface="ＭＳ Ｐゴシック" pitchFamily="-112" charset="-128"/>
              </a:rPr>
              <a:t>Bottom-line: less guesswork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5663" y="1295400"/>
            <a:ext cx="3164080" cy="2105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735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Custom 1">
      <a:dk1>
        <a:srgbClr val="141313"/>
      </a:dk1>
      <a:lt1>
        <a:srgbClr val="787972"/>
      </a:lt1>
      <a:dk2>
        <a:srgbClr val="FFEDD6"/>
      </a:dk2>
      <a:lt2>
        <a:srgbClr val="96714E"/>
      </a:lt2>
      <a:accent1>
        <a:srgbClr val="F5BF66"/>
      </a:accent1>
      <a:accent2>
        <a:srgbClr val="D74820"/>
      </a:accent2>
      <a:accent3>
        <a:srgbClr val="58453A"/>
      </a:accent3>
      <a:accent4>
        <a:srgbClr val="FFFFFE"/>
      </a:accent4>
      <a:accent5>
        <a:srgbClr val="F6C066"/>
      </a:accent5>
      <a:accent6>
        <a:srgbClr val="D84820"/>
      </a:accent6>
      <a:hlink>
        <a:srgbClr val="FFFFFE"/>
      </a:hlink>
      <a:folHlink>
        <a:srgbClr val="767770"/>
      </a:folHlink>
    </a:clrScheme>
    <a:fontScheme name="Custom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Custom Design 1">
        <a:dk1>
          <a:srgbClr val="A47F33"/>
        </a:dk1>
        <a:lt1>
          <a:srgbClr val="FFFFFF"/>
        </a:lt1>
        <a:dk2>
          <a:srgbClr val="483225"/>
        </a:dk2>
        <a:lt2>
          <a:srgbClr val="FFFFFF"/>
        </a:lt2>
        <a:accent1>
          <a:srgbClr val="92BFEB"/>
        </a:accent1>
        <a:accent2>
          <a:srgbClr val="F99D1C"/>
        </a:accent2>
        <a:accent3>
          <a:srgbClr val="B1ADAC"/>
        </a:accent3>
        <a:accent4>
          <a:srgbClr val="DADADA"/>
        </a:accent4>
        <a:accent5>
          <a:srgbClr val="C7DCF3"/>
        </a:accent5>
        <a:accent6>
          <a:srgbClr val="E28E18"/>
        </a:accent6>
        <a:hlink>
          <a:srgbClr val="A4D767"/>
        </a:hlink>
        <a:folHlink>
          <a:srgbClr val="003082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2198</TotalTime>
  <Words>315</Words>
  <Application>Microsoft Macintosh PowerPoint</Application>
  <PresentationFormat>Custom</PresentationFormat>
  <Paragraphs>84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Importance of Physically-Based Shading</dc:title>
  <dc:subject/>
  <dc:creator>Stephen Hill</dc:creator>
  <cp:keywords/>
  <dc:description/>
  <cp:lastModifiedBy>Stephen Hill</cp:lastModifiedBy>
  <cp:revision>197</cp:revision>
  <dcterms:created xsi:type="dcterms:W3CDTF">2012-02-14T22:43:59Z</dcterms:created>
  <dcterms:modified xsi:type="dcterms:W3CDTF">2012-08-07T06:03:25Z</dcterms:modified>
  <cp:category/>
</cp:coreProperties>
</file>

<file path=docProps/thumbnail.jpeg>
</file>